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65" r:id="rId4"/>
    <p:sldId id="270" r:id="rId5"/>
    <p:sldId id="271" r:id="rId6"/>
    <p:sldId id="272" r:id="rId7"/>
    <p:sldId id="273" r:id="rId8"/>
    <p:sldId id="268" r:id="rId9"/>
    <p:sldId id="276" r:id="rId10"/>
    <p:sldId id="277" r:id="rId11"/>
    <p:sldId id="278" r:id="rId12"/>
    <p:sldId id="291" r:id="rId13"/>
    <p:sldId id="280" r:id="rId14"/>
    <p:sldId id="282" r:id="rId15"/>
    <p:sldId id="283" r:id="rId16"/>
    <p:sldId id="284" r:id="rId17"/>
    <p:sldId id="285" r:id="rId18"/>
    <p:sldId id="286" r:id="rId19"/>
    <p:sldId id="287" r:id="rId20"/>
    <p:sldId id="288" r:id="rId21"/>
    <p:sldId id="290" r:id="rId22"/>
    <p:sldId id="292" r:id="rId23"/>
    <p:sldId id="293" r:id="rId24"/>
    <p:sldId id="294" r:id="rId25"/>
    <p:sldId id="259" r:id="rId26"/>
    <p:sldId id="27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A800A-5A1D-4530-A968-BD93E22D2A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043BBF-30E0-42EA-AA7D-C8CDEE4C5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883F0A-E726-4B04-A4A1-818BB407D1D1}"/>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5" name="Footer Placeholder 4">
            <a:extLst>
              <a:ext uri="{FF2B5EF4-FFF2-40B4-BE49-F238E27FC236}">
                <a16:creationId xmlns:a16="http://schemas.microsoft.com/office/drawing/2014/main" id="{591E8899-05E8-44D8-ABB0-F8FCBB02D2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1B1EDE-2325-478F-91B5-0D301707F95D}"/>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219970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56F19-3B09-4BD3-9E3F-37F6B674AA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3423F4-BBD1-49D8-B8D7-6D7D2042A8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15D2B0-A22E-4570-AC8D-35F833CC3114}"/>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5" name="Footer Placeholder 4">
            <a:extLst>
              <a:ext uri="{FF2B5EF4-FFF2-40B4-BE49-F238E27FC236}">
                <a16:creationId xmlns:a16="http://schemas.microsoft.com/office/drawing/2014/main" id="{ABA257CE-5AC3-4BDF-A84E-44728ED3A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924685-30E6-44CF-B406-22F0DBC65F74}"/>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133582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1CCD6B-8004-45D4-9A44-9EB0F8DB98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400AD8-EC66-4C78-AC23-958CA1441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A34D24-24CB-4D36-9EDC-FC1BF24309D5}"/>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5" name="Footer Placeholder 4">
            <a:extLst>
              <a:ext uri="{FF2B5EF4-FFF2-40B4-BE49-F238E27FC236}">
                <a16:creationId xmlns:a16="http://schemas.microsoft.com/office/drawing/2014/main" id="{5D578F47-67EB-4F47-B072-0F94831A19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C3E216-DC14-4D94-8FA7-0688723C675B}"/>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3514628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942F1-AC23-45AC-9627-FBD9EFA0B4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B02F55-8DB1-429E-9E87-0D44D90C6B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68724E-C417-495F-B266-5EAE17D2D969}"/>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5" name="Footer Placeholder 4">
            <a:extLst>
              <a:ext uri="{FF2B5EF4-FFF2-40B4-BE49-F238E27FC236}">
                <a16:creationId xmlns:a16="http://schemas.microsoft.com/office/drawing/2014/main" id="{4823B3C6-C657-4B91-8BEE-26477BD9F9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BB8EBB-A235-4B1D-9F02-BD6BF7A10B93}"/>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3296250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385D6-9AA3-4DA6-AFD4-D882768FDA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5817C6-D8DF-41D8-B213-6CCFAB7742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59E831-C7C6-4235-8FDF-0353EC2F3E56}"/>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5" name="Footer Placeholder 4">
            <a:extLst>
              <a:ext uri="{FF2B5EF4-FFF2-40B4-BE49-F238E27FC236}">
                <a16:creationId xmlns:a16="http://schemas.microsoft.com/office/drawing/2014/main" id="{D96C5078-8B4D-4817-A619-EDDE2A0311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203FDC-3B9E-459D-AD04-DB384BD08315}"/>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1786105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91F7-073D-4A29-9AA1-B157955919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8A6EC2-266B-4663-BE6D-4D7EA42E7E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1CFDE1-074A-4D1C-94DE-ECC58FAF24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F40197-864B-47DD-A1AA-E4A05EFC4326}"/>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6" name="Footer Placeholder 5">
            <a:extLst>
              <a:ext uri="{FF2B5EF4-FFF2-40B4-BE49-F238E27FC236}">
                <a16:creationId xmlns:a16="http://schemas.microsoft.com/office/drawing/2014/main" id="{87A1EBD8-3F42-4A7A-A1F6-3EB46F6007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087615-F35E-46BA-B594-607E6DFCEF70}"/>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3151846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7BFE1-9F18-46F0-8472-03BC4C1753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791071-D0EC-4D63-B1E7-6EF0136C7A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0C3320-002F-4A91-B150-8519C78EA3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967F87-48D0-468C-8871-B15247A0C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722B58-DF08-4CE4-ADF7-878BC6C59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76CE71-8F00-47C2-9EF0-0E32A478A0A0}"/>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8" name="Footer Placeholder 7">
            <a:extLst>
              <a:ext uri="{FF2B5EF4-FFF2-40B4-BE49-F238E27FC236}">
                <a16:creationId xmlns:a16="http://schemas.microsoft.com/office/drawing/2014/main" id="{493F5B6D-8129-4A3C-8098-97912C359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3B58FC-C8D5-4031-B444-D1B927974E2B}"/>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2687440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0A21C-7836-4602-A447-E5D6D0BB2D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FDE026-83F1-4801-9502-57B9A35B8EA6}"/>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4" name="Footer Placeholder 3">
            <a:extLst>
              <a:ext uri="{FF2B5EF4-FFF2-40B4-BE49-F238E27FC236}">
                <a16:creationId xmlns:a16="http://schemas.microsoft.com/office/drawing/2014/main" id="{6C7C69D6-D021-4554-BF11-60D81F9E31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6F1A2E-DF5C-4A50-BD76-EDD514102238}"/>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28112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D849EC-4E4B-49FC-8E2C-AAF7A402DEB1}"/>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3" name="Footer Placeholder 2">
            <a:extLst>
              <a:ext uri="{FF2B5EF4-FFF2-40B4-BE49-F238E27FC236}">
                <a16:creationId xmlns:a16="http://schemas.microsoft.com/office/drawing/2014/main" id="{658716BF-6D91-4931-91E5-C8E10FD7D4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806AAB-6FF0-4EC3-9A9F-ECEF9981E986}"/>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4153295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3A446-49DC-4018-821D-903A773FC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3D8245-E3DE-4130-A57E-41B39602CC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091B61-4591-4DB7-BADF-9907820ABB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C30D6-07EE-4F28-8576-214D3ED76CC2}"/>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6" name="Footer Placeholder 5">
            <a:extLst>
              <a:ext uri="{FF2B5EF4-FFF2-40B4-BE49-F238E27FC236}">
                <a16:creationId xmlns:a16="http://schemas.microsoft.com/office/drawing/2014/main" id="{51321DC6-617E-4E9B-A78B-29C458089A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0E5379-4238-487F-80D0-05D0245D9BCD}"/>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224703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8882-DD11-40DF-A209-33B996FEA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5BF07A-44D3-40F6-A367-BFBDA8033A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8A1C9E-94C8-40D2-9C76-1D714664C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960A01-7002-44E2-B06E-0B59AA903C38}"/>
              </a:ext>
            </a:extLst>
          </p:cNvPr>
          <p:cNvSpPr>
            <a:spLocks noGrp="1"/>
          </p:cNvSpPr>
          <p:nvPr>
            <p:ph type="dt" sz="half" idx="10"/>
          </p:nvPr>
        </p:nvSpPr>
        <p:spPr/>
        <p:txBody>
          <a:bodyPr/>
          <a:lstStyle/>
          <a:p>
            <a:fld id="{81ED6FD4-3D6A-4A6B-9804-B4675CBB8953}" type="datetimeFigureOut">
              <a:rPr lang="en-US" smtClean="0"/>
              <a:t>11/4/2021</a:t>
            </a:fld>
            <a:endParaRPr lang="en-US"/>
          </a:p>
        </p:txBody>
      </p:sp>
      <p:sp>
        <p:nvSpPr>
          <p:cNvPr id="6" name="Footer Placeholder 5">
            <a:extLst>
              <a:ext uri="{FF2B5EF4-FFF2-40B4-BE49-F238E27FC236}">
                <a16:creationId xmlns:a16="http://schemas.microsoft.com/office/drawing/2014/main" id="{CEAC9870-F5D3-4334-A22A-86A0F08690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1193B6-216D-439D-9EDD-9AF60821AC6D}"/>
              </a:ext>
            </a:extLst>
          </p:cNvPr>
          <p:cNvSpPr>
            <a:spLocks noGrp="1"/>
          </p:cNvSpPr>
          <p:nvPr>
            <p:ph type="sldNum" sz="quarter" idx="12"/>
          </p:nvPr>
        </p:nvSpPr>
        <p:spPr/>
        <p:txBody>
          <a:bodyPr/>
          <a:lstStyle/>
          <a:p>
            <a:fld id="{55AAAE66-33C6-4314-A59D-952EBB4EA0E7}" type="slidenum">
              <a:rPr lang="en-US" smtClean="0"/>
              <a:t>‹#›</a:t>
            </a:fld>
            <a:endParaRPr lang="en-US"/>
          </a:p>
        </p:txBody>
      </p:sp>
    </p:spTree>
    <p:extLst>
      <p:ext uri="{BB962C8B-B14F-4D97-AF65-F5344CB8AC3E}">
        <p14:creationId xmlns:p14="http://schemas.microsoft.com/office/powerpoint/2010/main" val="230592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9B1220-A9A3-4A7D-BC63-14BE6D059C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50BEBD-9849-4053-B74D-CE565345E8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A58923-8DDE-4344-831A-441F6A7696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ED6FD4-3D6A-4A6B-9804-B4675CBB8953}" type="datetimeFigureOut">
              <a:rPr lang="en-US" smtClean="0"/>
              <a:t>11/4/2021</a:t>
            </a:fld>
            <a:endParaRPr lang="en-US"/>
          </a:p>
        </p:txBody>
      </p:sp>
      <p:sp>
        <p:nvSpPr>
          <p:cNvPr id="5" name="Footer Placeholder 4">
            <a:extLst>
              <a:ext uri="{FF2B5EF4-FFF2-40B4-BE49-F238E27FC236}">
                <a16:creationId xmlns:a16="http://schemas.microsoft.com/office/drawing/2014/main" id="{39FB31E9-EB3F-4771-9D66-84EF37E549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9601D94-59FF-4C97-9157-83C643DFE3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AAE66-33C6-4314-A59D-952EBB4EA0E7}" type="slidenum">
              <a:rPr lang="en-US" smtClean="0"/>
              <a:t>‹#›</a:t>
            </a:fld>
            <a:endParaRPr lang="en-US"/>
          </a:p>
        </p:txBody>
      </p:sp>
    </p:spTree>
    <p:extLst>
      <p:ext uri="{BB962C8B-B14F-4D97-AF65-F5344CB8AC3E}">
        <p14:creationId xmlns:p14="http://schemas.microsoft.com/office/powerpoint/2010/main" val="32314022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elhosseini@gmail.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aljazeera.net/midan/miscellaneous/2021/6/13/%D9%83%D9%8A%D9%81-%D9%8A%D9%85%D9%83%D9%86-%D9%84%D9%84%D8%B1%D9%8A%D8%A7%D8%B6%D9%8A%D8%A7%D8%AA-%D8%A3%D9%86-%D8%AA%D9%8F%D8%AD%D8%B3%D9%91%D9%90%D9%86-%D8%AD%D9%8A%D8%A7%D8%AA%D9%83%D8%9F" TargetMode="External"/><Relationship Id="rId2" Type="http://schemas.openxmlformats.org/officeDocument/2006/relationships/hyperlink" Target="https://www.cantorsparadise.com/math-based-decision-making-the-secretary-problem-a30e301d8489"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rs.io/the-secretary-problem-explained-dating/" TargetMode="External"/><Relationship Id="rId2" Type="http://schemas.openxmlformats.org/officeDocument/2006/relationships/hyperlink" Target="http://www.randomservices.org/random/urn/Secretary.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wo people sitting at a table with pens and pencils&#10;&#10;Description automatically generated with low confidence">
            <a:extLst>
              <a:ext uri="{FF2B5EF4-FFF2-40B4-BE49-F238E27FC236}">
                <a16:creationId xmlns:a16="http://schemas.microsoft.com/office/drawing/2014/main" id="{C9BB14C9-7821-40D5-917D-6693F404E693}"/>
              </a:ext>
            </a:extLst>
          </p:cNvPr>
          <p:cNvPicPr>
            <a:picLocks noChangeAspect="1"/>
          </p:cNvPicPr>
          <p:nvPr/>
        </p:nvPicPr>
        <p:blipFill rotWithShape="1">
          <a:blip r:embed="rId2">
            <a:alphaModFix/>
          </a:blip>
          <a:srcRect t="3738" b="11035"/>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4892040"/>
            <a:ext cx="12191999" cy="1965960"/>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1D73B5-54C2-41D0-832B-4E66E1928344}"/>
              </a:ext>
            </a:extLst>
          </p:cNvPr>
          <p:cNvSpPr>
            <a:spLocks noGrp="1"/>
          </p:cNvSpPr>
          <p:nvPr>
            <p:ph type="ctrTitle"/>
          </p:nvPr>
        </p:nvSpPr>
        <p:spPr>
          <a:xfrm>
            <a:off x="969264" y="5154168"/>
            <a:ext cx="6973204" cy="1261872"/>
          </a:xfrm>
        </p:spPr>
        <p:txBody>
          <a:bodyPr anchor="ctr">
            <a:normAutofit/>
          </a:bodyPr>
          <a:lstStyle/>
          <a:p>
            <a:pPr algn="l"/>
            <a:r>
              <a:rPr lang="en-US" sz="4800" b="1">
                <a:solidFill>
                  <a:schemeClr val="tx1">
                    <a:lumMod val="85000"/>
                    <a:lumOff val="15000"/>
                  </a:schemeClr>
                </a:solidFill>
              </a:rPr>
              <a:t>37%</a:t>
            </a:r>
          </a:p>
        </p:txBody>
      </p:sp>
      <p:sp>
        <p:nvSpPr>
          <p:cNvPr id="3" name="Subtitle 2">
            <a:extLst>
              <a:ext uri="{FF2B5EF4-FFF2-40B4-BE49-F238E27FC236}">
                <a16:creationId xmlns:a16="http://schemas.microsoft.com/office/drawing/2014/main" id="{D6CE0F6F-3E13-449E-85FF-97EDF0AB4F8C}"/>
              </a:ext>
            </a:extLst>
          </p:cNvPr>
          <p:cNvSpPr>
            <a:spLocks noGrp="1"/>
          </p:cNvSpPr>
          <p:nvPr>
            <p:ph type="subTitle" idx="1"/>
          </p:nvPr>
        </p:nvSpPr>
        <p:spPr>
          <a:xfrm>
            <a:off x="8458200" y="5154168"/>
            <a:ext cx="2892986" cy="1261872"/>
          </a:xfrm>
        </p:spPr>
        <p:txBody>
          <a:bodyPr anchor="ctr">
            <a:normAutofit/>
          </a:bodyPr>
          <a:lstStyle/>
          <a:p>
            <a:pPr algn="l"/>
            <a:r>
              <a:rPr lang="en-US" sz="1600">
                <a:solidFill>
                  <a:schemeClr val="tx2"/>
                </a:solidFill>
              </a:rPr>
              <a:t>Dr. Mostafa Elhosseini</a:t>
            </a:r>
          </a:p>
          <a:p>
            <a:pPr algn="l"/>
            <a:r>
              <a:rPr lang="en-US" sz="1600">
                <a:solidFill>
                  <a:schemeClr val="tx2"/>
                </a:solidFill>
              </a:rPr>
              <a:t>Professor at Mansoura University</a:t>
            </a:r>
          </a:p>
          <a:p>
            <a:pPr algn="l"/>
            <a:r>
              <a:rPr lang="en-US" sz="1600">
                <a:solidFill>
                  <a:schemeClr val="tx2"/>
                </a:solidFill>
                <a:hlinkClick r:id="rId3"/>
              </a:rPr>
              <a:t>melhosseini@gmail.com</a:t>
            </a:r>
            <a:r>
              <a:rPr lang="en-US" sz="1600">
                <a:solidFill>
                  <a:schemeClr val="tx2"/>
                </a:solidFill>
              </a:rPr>
              <a:t> </a:t>
            </a:r>
          </a:p>
        </p:txBody>
      </p:sp>
      <p:cxnSp>
        <p:nvCxnSpPr>
          <p:cNvPr id="24" name="Straight Connector 23">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38160" y="5325066"/>
            <a:ext cx="0" cy="914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54419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Randomness</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In front of this complete uncertainty, a </a:t>
            </a:r>
            <a:r>
              <a:rPr lang="en-US" b="1" dirty="0"/>
              <a:t>tempting strategy </a:t>
            </a:r>
            <a:r>
              <a:rPr lang="en-US" dirty="0"/>
              <a:t>is to </a:t>
            </a:r>
            <a:r>
              <a:rPr lang="en-US" b="1" dirty="0"/>
              <a:t>abandon yourself to luck</a:t>
            </a:r>
            <a:r>
              <a:rPr lang="en-US" dirty="0"/>
              <a:t>. You might consider to make an arbitrary decision, such as “</a:t>
            </a:r>
            <a:r>
              <a:rPr lang="en-US" b="1" dirty="0"/>
              <a:t>Whatever, I choose the first one</a:t>
            </a:r>
            <a:r>
              <a:rPr lang="en-US" dirty="0"/>
              <a:t>”. Not surprisingly, this random strategy performs poorly. You only have a probability P=1/N that the first applicant will be the best one. The same is true also when choosing always the last applicant or always the nth one: </a:t>
            </a:r>
          </a:p>
          <a:p>
            <a:pPr>
              <a:buClr>
                <a:srgbClr val="FF0000"/>
              </a:buClr>
              <a:buFont typeface="Wingdings" panose="05000000000000000000" pitchFamily="2" charset="2"/>
              <a:buChar char="§"/>
            </a:pPr>
            <a:r>
              <a:rPr lang="en-US" dirty="0"/>
              <a:t>your odds are always 1/N for any prearranged position.</a:t>
            </a:r>
          </a:p>
        </p:txBody>
      </p:sp>
    </p:spTree>
    <p:extLst>
      <p:ext uri="{BB962C8B-B14F-4D97-AF65-F5344CB8AC3E}">
        <p14:creationId xmlns:p14="http://schemas.microsoft.com/office/powerpoint/2010/main" val="2932757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Example</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marL="0" indent="0">
              <a:buClr>
                <a:srgbClr val="FF0000"/>
              </a:buClr>
              <a:buNone/>
            </a:pPr>
            <a:r>
              <a:rPr lang="en-US" b="1" dirty="0">
                <a:solidFill>
                  <a:srgbClr val="00B0F0"/>
                </a:solidFill>
              </a:rPr>
              <a:t># Secretary = 3</a:t>
            </a:r>
          </a:p>
        </p:txBody>
      </p:sp>
    </p:spTree>
    <p:extLst>
      <p:ext uri="{BB962C8B-B14F-4D97-AF65-F5344CB8AC3E}">
        <p14:creationId xmlns:p14="http://schemas.microsoft.com/office/powerpoint/2010/main" val="2583005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Example</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marL="0" indent="0">
              <a:buClr>
                <a:srgbClr val="FF0000"/>
              </a:buClr>
              <a:buNone/>
            </a:pPr>
            <a:r>
              <a:rPr lang="en-US" b="1" dirty="0">
                <a:solidFill>
                  <a:srgbClr val="00B0F0"/>
                </a:solidFill>
              </a:rPr>
              <a:t># Secretary = 4</a:t>
            </a:r>
          </a:p>
        </p:txBody>
      </p:sp>
    </p:spTree>
    <p:extLst>
      <p:ext uri="{BB962C8B-B14F-4D97-AF65-F5344CB8AC3E}">
        <p14:creationId xmlns:p14="http://schemas.microsoft.com/office/powerpoint/2010/main" val="2468317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Randomness</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The random strategy gets worse fast as you increase the number of applicants. If you had just </a:t>
            </a:r>
            <a:r>
              <a:rPr lang="en-US" b="1" dirty="0"/>
              <a:t>N=3</a:t>
            </a:r>
            <a:r>
              <a:rPr lang="en-US" dirty="0"/>
              <a:t> candidates, choosing at random would only work </a:t>
            </a:r>
            <a:r>
              <a:rPr lang="en-US" b="1" dirty="0"/>
              <a:t>33%</a:t>
            </a:r>
            <a:r>
              <a:rPr lang="en-US" dirty="0"/>
              <a:t> of the time. </a:t>
            </a:r>
          </a:p>
          <a:p>
            <a:pPr>
              <a:buClr>
                <a:srgbClr val="FF0000"/>
              </a:buClr>
              <a:buFont typeface="Wingdings" panose="05000000000000000000" pitchFamily="2" charset="2"/>
              <a:buChar char="§"/>
            </a:pPr>
            <a:r>
              <a:rPr lang="en-US" dirty="0"/>
              <a:t>With </a:t>
            </a:r>
            <a:r>
              <a:rPr lang="en-US" b="1" dirty="0"/>
              <a:t>N=10 </a:t>
            </a:r>
            <a:r>
              <a:rPr lang="en-US" dirty="0"/>
              <a:t>applicants, the chances of randomly picking the best candidate are a miserable </a:t>
            </a:r>
            <a:r>
              <a:rPr lang="en-US" b="1" dirty="0"/>
              <a:t>10%</a:t>
            </a:r>
            <a:r>
              <a:rPr lang="en-US" dirty="0"/>
              <a:t>. </a:t>
            </a:r>
          </a:p>
          <a:p>
            <a:pPr>
              <a:buClr>
                <a:srgbClr val="FF0000"/>
              </a:buClr>
              <a:buFont typeface="Wingdings" panose="05000000000000000000" pitchFamily="2" charset="2"/>
              <a:buChar char="§"/>
            </a:pPr>
            <a:r>
              <a:rPr lang="en-US" dirty="0"/>
              <a:t>With </a:t>
            </a:r>
            <a:r>
              <a:rPr lang="en-US" b="1" dirty="0"/>
              <a:t>N=100</a:t>
            </a:r>
            <a:r>
              <a:rPr lang="en-US" dirty="0"/>
              <a:t>, just </a:t>
            </a:r>
            <a:r>
              <a:rPr lang="en-US" b="1" dirty="0"/>
              <a:t>1%</a:t>
            </a:r>
            <a:r>
              <a:rPr lang="en-US" dirty="0"/>
              <a:t>. </a:t>
            </a:r>
          </a:p>
          <a:p>
            <a:pPr>
              <a:buClr>
                <a:srgbClr val="FF0000"/>
              </a:buClr>
              <a:buFont typeface="Wingdings" panose="05000000000000000000" pitchFamily="2" charset="2"/>
              <a:buChar char="§"/>
            </a:pPr>
            <a:r>
              <a:rPr lang="en-US" dirty="0"/>
              <a:t>These numbers aren’t acceptable for a respectable HR manager</a:t>
            </a:r>
          </a:p>
        </p:txBody>
      </p:sp>
    </p:spTree>
    <p:extLst>
      <p:ext uri="{BB962C8B-B14F-4D97-AF65-F5344CB8AC3E}">
        <p14:creationId xmlns:p14="http://schemas.microsoft.com/office/powerpoint/2010/main" val="3477760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Randomness</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Can we overcome randomness with a </a:t>
            </a:r>
            <a:r>
              <a:rPr lang="en-US" b="1" dirty="0"/>
              <a:t>strategy</a:t>
            </a:r>
            <a:r>
              <a:rPr lang="en-US" dirty="0"/>
              <a:t>?</a:t>
            </a:r>
          </a:p>
        </p:txBody>
      </p:sp>
    </p:spTree>
    <p:extLst>
      <p:ext uri="{BB962C8B-B14F-4D97-AF65-F5344CB8AC3E}">
        <p14:creationId xmlns:p14="http://schemas.microsoft.com/office/powerpoint/2010/main" val="182819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Rejecting People</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At this point, you might have realized that the </a:t>
            </a:r>
            <a:r>
              <a:rPr lang="en-US" b="1" dirty="0"/>
              <a:t>only control variable </a:t>
            </a:r>
            <a:r>
              <a:rPr lang="en-US" dirty="0"/>
              <a:t>you have on the entire interview process is </a:t>
            </a:r>
            <a:r>
              <a:rPr lang="en-US" b="1" dirty="0"/>
              <a:t>rejecting people</a:t>
            </a:r>
            <a:r>
              <a:rPr lang="en-US" dirty="0"/>
              <a:t>.</a:t>
            </a:r>
          </a:p>
          <a:p>
            <a:pPr>
              <a:buClr>
                <a:srgbClr val="FF0000"/>
              </a:buClr>
              <a:buFont typeface="Wingdings" panose="05000000000000000000" pitchFamily="2" charset="2"/>
              <a:buChar char="§"/>
            </a:pPr>
            <a:r>
              <a:rPr lang="en-US" dirty="0"/>
              <a:t>Your strategy can only consist in </a:t>
            </a:r>
            <a:r>
              <a:rPr lang="en-US" b="1" dirty="0"/>
              <a:t>deciding how many people you want to reject before starting to decide for real</a:t>
            </a:r>
            <a:r>
              <a:rPr lang="en-US" dirty="0"/>
              <a:t>. </a:t>
            </a:r>
          </a:p>
          <a:p>
            <a:pPr>
              <a:buClr>
                <a:srgbClr val="FF0000"/>
              </a:buClr>
              <a:buFont typeface="Wingdings" panose="05000000000000000000" pitchFamily="2" charset="2"/>
              <a:buChar char="§"/>
            </a:pPr>
            <a:r>
              <a:rPr lang="en-US" dirty="0"/>
              <a:t>Essentially, you want to </a:t>
            </a:r>
            <a:r>
              <a:rPr lang="en-US" b="1" dirty="0"/>
              <a:t>wait long enough to get a good reference point</a:t>
            </a:r>
            <a:r>
              <a:rPr lang="en-US" dirty="0"/>
              <a:t> and then </a:t>
            </a:r>
            <a:r>
              <a:rPr lang="en-US" b="1" dirty="0"/>
              <a:t>choose for the next </a:t>
            </a:r>
            <a:r>
              <a:rPr lang="en-US" dirty="0"/>
              <a:t>candidate that </a:t>
            </a:r>
            <a:r>
              <a:rPr lang="en-US" b="1" dirty="0"/>
              <a:t>beats</a:t>
            </a:r>
            <a:r>
              <a:rPr lang="en-US" dirty="0"/>
              <a:t> your reference.</a:t>
            </a:r>
          </a:p>
        </p:txBody>
      </p:sp>
    </p:spTree>
    <p:extLst>
      <p:ext uri="{BB962C8B-B14F-4D97-AF65-F5344CB8AC3E}">
        <p14:creationId xmlns:p14="http://schemas.microsoft.com/office/powerpoint/2010/main" val="3679218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Rejecting People</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More quantitatively, the strategy reads:</a:t>
            </a:r>
          </a:p>
          <a:p>
            <a:pPr>
              <a:buClr>
                <a:srgbClr val="FF0000"/>
              </a:buClr>
              <a:buFont typeface="Wingdings" panose="05000000000000000000" pitchFamily="2" charset="2"/>
              <a:buChar char="§"/>
            </a:pPr>
            <a:r>
              <a:rPr lang="en-US" b="1" dirty="0"/>
              <a:t>Interview R people and reject them</a:t>
            </a:r>
            <a:r>
              <a:rPr lang="en-US" dirty="0"/>
              <a:t>. Note down who got the </a:t>
            </a:r>
            <a:r>
              <a:rPr lang="en-US" b="1" dirty="0"/>
              <a:t>highest score</a:t>
            </a:r>
            <a:r>
              <a:rPr lang="en-US" dirty="0"/>
              <a:t>. Let’s call this score </a:t>
            </a:r>
            <a:r>
              <a:rPr lang="en-US" b="1" dirty="0" err="1"/>
              <a:t>Xref</a:t>
            </a:r>
            <a:r>
              <a:rPr lang="en-US" dirty="0"/>
              <a:t>.</a:t>
            </a:r>
          </a:p>
          <a:p>
            <a:pPr>
              <a:buClr>
                <a:srgbClr val="FF0000"/>
              </a:buClr>
              <a:buFont typeface="Wingdings" panose="05000000000000000000" pitchFamily="2" charset="2"/>
              <a:buChar char="§"/>
            </a:pPr>
            <a:r>
              <a:rPr lang="en-US" b="1" dirty="0"/>
              <a:t>Continue interviewing </a:t>
            </a:r>
            <a:r>
              <a:rPr lang="en-US" dirty="0"/>
              <a:t>the next applicants until you find the </a:t>
            </a:r>
            <a:r>
              <a:rPr lang="en-US" b="1" dirty="0"/>
              <a:t>first one with a score higher than </a:t>
            </a:r>
            <a:r>
              <a:rPr lang="en-US" b="1" dirty="0" err="1"/>
              <a:t>Xref</a:t>
            </a:r>
            <a:r>
              <a:rPr lang="en-US" dirty="0"/>
              <a:t>. That is, X&gt;</a:t>
            </a:r>
            <a:r>
              <a:rPr lang="en-US" dirty="0" err="1"/>
              <a:t>Xref</a:t>
            </a:r>
            <a:r>
              <a:rPr lang="en-US" dirty="0"/>
              <a:t>. </a:t>
            </a:r>
            <a:r>
              <a:rPr lang="en-US" b="1" dirty="0"/>
              <a:t>Choose this candidate</a:t>
            </a:r>
            <a:r>
              <a:rPr lang="en-US" dirty="0"/>
              <a:t>.</a:t>
            </a:r>
          </a:p>
          <a:p>
            <a:pPr>
              <a:buClr>
                <a:srgbClr val="FF0000"/>
              </a:buClr>
              <a:buFont typeface="Wingdings" panose="05000000000000000000" pitchFamily="2" charset="2"/>
              <a:buChar char="§"/>
            </a:pPr>
            <a:r>
              <a:rPr lang="en-US" dirty="0"/>
              <a:t>This strategy sounds promising, but it is not yet complete: you need to establish the </a:t>
            </a:r>
            <a:r>
              <a:rPr lang="en-US" b="1" dirty="0"/>
              <a:t>number R of people to reject</a:t>
            </a:r>
            <a:r>
              <a:rPr lang="en-US" dirty="0"/>
              <a:t>.</a:t>
            </a:r>
          </a:p>
        </p:txBody>
      </p:sp>
    </p:spTree>
    <p:extLst>
      <p:ext uri="{BB962C8B-B14F-4D97-AF65-F5344CB8AC3E}">
        <p14:creationId xmlns:p14="http://schemas.microsoft.com/office/powerpoint/2010/main" val="236105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Rejecting People</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If R is too large, you can build a strong benchmark but you risk to reject the best candidate too. </a:t>
            </a:r>
          </a:p>
          <a:p>
            <a:pPr>
              <a:buClr>
                <a:srgbClr val="FF0000"/>
              </a:buClr>
              <a:buFont typeface="Wingdings" panose="05000000000000000000" pitchFamily="2" charset="2"/>
              <a:buChar char="§"/>
            </a:pPr>
            <a:r>
              <a:rPr lang="en-US" dirty="0"/>
              <a:t>If instead R is too small, you’ll have a dull reference point, and you are likely to choose a suboptimal candidate. </a:t>
            </a:r>
          </a:p>
          <a:p>
            <a:pPr>
              <a:buClr>
                <a:srgbClr val="FF0000"/>
              </a:buClr>
              <a:buFont typeface="Wingdings" panose="05000000000000000000" pitchFamily="2" charset="2"/>
              <a:buChar char="§"/>
            </a:pPr>
            <a:r>
              <a:rPr lang="en-US" dirty="0"/>
              <a:t>What we need to do is to find the </a:t>
            </a:r>
            <a:r>
              <a:rPr lang="en-US" b="1" dirty="0"/>
              <a:t>optimal value R* of people </a:t>
            </a:r>
            <a:r>
              <a:rPr lang="en-US" dirty="0"/>
              <a:t>to reject, given N candidates in total. In order to get this, we’ll need some </a:t>
            </a:r>
            <a:r>
              <a:rPr lang="en-US" b="1" dirty="0"/>
              <a:t>math</a:t>
            </a:r>
            <a:r>
              <a:rPr lang="en-US" dirty="0"/>
              <a:t>.</a:t>
            </a:r>
          </a:p>
        </p:txBody>
      </p:sp>
    </p:spTree>
    <p:extLst>
      <p:ext uri="{BB962C8B-B14F-4D97-AF65-F5344CB8AC3E}">
        <p14:creationId xmlns:p14="http://schemas.microsoft.com/office/powerpoint/2010/main" val="3804324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Before Math, Double check</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It's a good idea to </a:t>
            </a:r>
            <a:r>
              <a:rPr lang="en-US" b="1" dirty="0"/>
              <a:t>check that the overall idea</a:t>
            </a:r>
            <a:r>
              <a:rPr lang="en-US" dirty="0"/>
              <a:t> makes sense before beginning with math.</a:t>
            </a:r>
          </a:p>
          <a:p>
            <a:pPr>
              <a:buClr>
                <a:srgbClr val="FF0000"/>
              </a:buClr>
              <a:buFont typeface="Wingdings" panose="05000000000000000000" pitchFamily="2" charset="2"/>
              <a:buChar char="§"/>
            </a:pPr>
            <a:r>
              <a:rPr lang="en-US" b="1" dirty="0"/>
              <a:t>N=3 applicants </a:t>
            </a:r>
            <a:r>
              <a:rPr lang="en-US" dirty="0"/>
              <a:t>provide a convenient number of applicants to test the considered strategy.</a:t>
            </a:r>
          </a:p>
          <a:p>
            <a:pPr>
              <a:buClr>
                <a:srgbClr val="FF0000"/>
              </a:buClr>
              <a:buFont typeface="Wingdings" panose="05000000000000000000" pitchFamily="2" charset="2"/>
              <a:buChar char="§"/>
            </a:pPr>
            <a:r>
              <a:rPr lang="en-US" dirty="0"/>
              <a:t>Here, the </a:t>
            </a:r>
            <a:r>
              <a:rPr lang="en-US" b="1" dirty="0"/>
              <a:t>only reasonable value of people to reject is R=1</a:t>
            </a:r>
            <a:r>
              <a:rPr lang="en-US" dirty="0"/>
              <a:t>. </a:t>
            </a:r>
            <a:r>
              <a:rPr lang="en-US" b="1" dirty="0"/>
              <a:t>Otherwise</a:t>
            </a:r>
            <a:r>
              <a:rPr lang="en-US" dirty="0"/>
              <a:t>, you’d always choose the last candidate if R=2, or the first one if R=0, and both cases would be just the </a:t>
            </a:r>
            <a:r>
              <a:rPr lang="en-US" b="1" dirty="0"/>
              <a:t>random strategy</a:t>
            </a:r>
            <a:r>
              <a:rPr lang="en-US" dirty="0"/>
              <a:t>.</a:t>
            </a:r>
          </a:p>
        </p:txBody>
      </p:sp>
    </p:spTree>
    <p:extLst>
      <p:ext uri="{BB962C8B-B14F-4D97-AF65-F5344CB8AC3E}">
        <p14:creationId xmlns:p14="http://schemas.microsoft.com/office/powerpoint/2010/main" val="2950851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Secretary problem with three applicants</a:t>
            </a:r>
          </a:p>
        </p:txBody>
      </p:sp>
      <p:pic>
        <p:nvPicPr>
          <p:cNvPr id="9" name="Picture 8">
            <a:extLst>
              <a:ext uri="{FF2B5EF4-FFF2-40B4-BE49-F238E27FC236}">
                <a16:creationId xmlns:a16="http://schemas.microsoft.com/office/drawing/2014/main" id="{CC3F0C1C-F7A6-48CF-85CF-2C439F07BB88}"/>
              </a:ext>
            </a:extLst>
          </p:cNvPr>
          <p:cNvPicPr>
            <a:picLocks noChangeAspect="1"/>
          </p:cNvPicPr>
          <p:nvPr/>
        </p:nvPicPr>
        <p:blipFill>
          <a:blip r:embed="rId2"/>
          <a:stretch>
            <a:fillRect/>
          </a:stretch>
        </p:blipFill>
        <p:spPr>
          <a:xfrm>
            <a:off x="460521" y="1928012"/>
            <a:ext cx="11270957" cy="4115157"/>
          </a:xfrm>
          <a:prstGeom prst="rect">
            <a:avLst/>
          </a:prstGeom>
        </p:spPr>
      </p:pic>
    </p:spTree>
    <p:extLst>
      <p:ext uri="{BB962C8B-B14F-4D97-AF65-F5344CB8AC3E}">
        <p14:creationId xmlns:p14="http://schemas.microsoft.com/office/powerpoint/2010/main" val="1022120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How Do You Handle These Problems?</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Deciding for a </a:t>
            </a:r>
            <a:r>
              <a:rPr lang="en-US" b="1" dirty="0"/>
              <a:t>flat</a:t>
            </a:r>
            <a:r>
              <a:rPr lang="en-US" dirty="0"/>
              <a:t> in a crowded city</a:t>
            </a:r>
          </a:p>
          <a:p>
            <a:pPr>
              <a:buClr>
                <a:srgbClr val="FF0000"/>
              </a:buClr>
              <a:buFont typeface="Wingdings" panose="05000000000000000000" pitchFamily="2" charset="2"/>
              <a:buChar char="§"/>
            </a:pPr>
            <a:r>
              <a:rPr lang="en-US" dirty="0"/>
              <a:t>Quickly searching a high </a:t>
            </a:r>
            <a:r>
              <a:rPr lang="en-US" b="1" dirty="0"/>
              <a:t>card while shuffling a deck</a:t>
            </a:r>
            <a:r>
              <a:rPr lang="en-US" dirty="0"/>
              <a:t>;</a:t>
            </a:r>
          </a:p>
          <a:p>
            <a:pPr>
              <a:buClr>
                <a:srgbClr val="FF0000"/>
              </a:buClr>
              <a:buFont typeface="Wingdings" panose="05000000000000000000" pitchFamily="2" charset="2"/>
              <a:buChar char="§"/>
            </a:pPr>
            <a:r>
              <a:rPr lang="en-US" dirty="0"/>
              <a:t>Finding the </a:t>
            </a:r>
            <a:r>
              <a:rPr lang="en-US" b="1" dirty="0"/>
              <a:t>cheapest shop</a:t>
            </a:r>
            <a:r>
              <a:rPr lang="en-US" dirty="0"/>
              <a:t> along the street (without going back and forth);</a:t>
            </a:r>
          </a:p>
          <a:p>
            <a:pPr>
              <a:buClr>
                <a:srgbClr val="FF0000"/>
              </a:buClr>
              <a:buFont typeface="Wingdings" panose="05000000000000000000" pitchFamily="2" charset="2"/>
              <a:buChar char="§"/>
            </a:pPr>
            <a:r>
              <a:rPr lang="en-US" dirty="0"/>
              <a:t>Committing to a </a:t>
            </a:r>
            <a:r>
              <a:rPr lang="en-US" b="1" dirty="0"/>
              <a:t>long-term partner </a:t>
            </a:r>
            <a:r>
              <a:rPr lang="en-US" dirty="0"/>
              <a:t>(note: the secretary problem is also known as “</a:t>
            </a:r>
            <a:r>
              <a:rPr lang="en-US" b="1" dirty="0"/>
              <a:t>the marriage problem</a:t>
            </a:r>
            <a:r>
              <a:rPr lang="en-US" dirty="0"/>
              <a:t>”, but things are a bit more complicated in this case…)</a:t>
            </a:r>
          </a:p>
          <a:p>
            <a:pPr>
              <a:buClr>
                <a:srgbClr val="FF0000"/>
              </a:buClr>
              <a:buFont typeface="Wingdings" panose="05000000000000000000" pitchFamily="2" charset="2"/>
              <a:buChar char="§"/>
            </a:pPr>
            <a:r>
              <a:rPr lang="en-US" dirty="0"/>
              <a:t>or, from the perspective of the secretary, when you are looking for a </a:t>
            </a:r>
            <a:r>
              <a:rPr lang="en-US" b="1" dirty="0"/>
              <a:t>better job position</a:t>
            </a:r>
          </a:p>
        </p:txBody>
      </p:sp>
    </p:spTree>
    <p:extLst>
      <p:ext uri="{BB962C8B-B14F-4D97-AF65-F5344CB8AC3E}">
        <p14:creationId xmlns:p14="http://schemas.microsoft.com/office/powerpoint/2010/main" val="55607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Before Math, Double check</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Our strategy is able to identify the best secretary in three out of the six scenarios. That is, we have a </a:t>
            </a:r>
            <a:r>
              <a:rPr lang="en-US" b="1" dirty="0"/>
              <a:t>success probability P=1/2</a:t>
            </a:r>
            <a:r>
              <a:rPr lang="en-US" dirty="0"/>
              <a:t>. This is </a:t>
            </a:r>
            <a:r>
              <a:rPr lang="en-US" b="1" dirty="0"/>
              <a:t>definitely better than P=1/3 of the random strategy</a:t>
            </a:r>
            <a:r>
              <a:rPr lang="en-US" dirty="0"/>
              <a:t>. </a:t>
            </a:r>
          </a:p>
          <a:p>
            <a:pPr>
              <a:buClr>
                <a:srgbClr val="FF0000"/>
              </a:buClr>
              <a:buFont typeface="Wingdings" panose="05000000000000000000" pitchFamily="2" charset="2"/>
              <a:buChar char="§"/>
            </a:pPr>
            <a:r>
              <a:rPr lang="en-US" dirty="0"/>
              <a:t>Now that our method seems to work, </a:t>
            </a:r>
            <a:r>
              <a:rPr lang="en-US" b="1" dirty="0"/>
              <a:t>it is worth doing some math</a:t>
            </a:r>
            <a:r>
              <a:rPr lang="en-US" dirty="0"/>
              <a:t>.</a:t>
            </a:r>
          </a:p>
        </p:txBody>
      </p:sp>
    </p:spTree>
    <p:extLst>
      <p:ext uri="{BB962C8B-B14F-4D97-AF65-F5344CB8AC3E}">
        <p14:creationId xmlns:p14="http://schemas.microsoft.com/office/powerpoint/2010/main" val="2409130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Math</a:t>
            </a:r>
          </a:p>
        </p:txBody>
      </p:sp>
      <p:pic>
        <p:nvPicPr>
          <p:cNvPr id="7" name="Picture 6">
            <a:extLst>
              <a:ext uri="{FF2B5EF4-FFF2-40B4-BE49-F238E27FC236}">
                <a16:creationId xmlns:a16="http://schemas.microsoft.com/office/drawing/2014/main" id="{30062875-B43D-40F5-B45C-ED7524A6D31A}"/>
              </a:ext>
            </a:extLst>
          </p:cNvPr>
          <p:cNvPicPr>
            <a:picLocks noChangeAspect="1"/>
          </p:cNvPicPr>
          <p:nvPr/>
        </p:nvPicPr>
        <p:blipFill>
          <a:blip r:embed="rId2"/>
          <a:stretch>
            <a:fillRect/>
          </a:stretch>
        </p:blipFill>
        <p:spPr>
          <a:xfrm>
            <a:off x="838200" y="1690688"/>
            <a:ext cx="9916386" cy="4293762"/>
          </a:xfrm>
          <a:prstGeom prst="rect">
            <a:avLst/>
          </a:prstGeom>
        </p:spPr>
      </p:pic>
    </p:spTree>
    <p:extLst>
      <p:ext uri="{BB962C8B-B14F-4D97-AF65-F5344CB8AC3E}">
        <p14:creationId xmlns:p14="http://schemas.microsoft.com/office/powerpoint/2010/main" val="3565804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Derivation</a:t>
            </a:r>
          </a:p>
        </p:txBody>
      </p:sp>
      <p:pic>
        <p:nvPicPr>
          <p:cNvPr id="7" name="Picture 6">
            <a:extLst>
              <a:ext uri="{FF2B5EF4-FFF2-40B4-BE49-F238E27FC236}">
                <a16:creationId xmlns:a16="http://schemas.microsoft.com/office/drawing/2014/main" id="{C7384188-277C-4109-ABD6-331A6198CBB2}"/>
              </a:ext>
            </a:extLst>
          </p:cNvPr>
          <p:cNvPicPr>
            <a:picLocks noChangeAspect="1"/>
          </p:cNvPicPr>
          <p:nvPr/>
        </p:nvPicPr>
        <p:blipFill>
          <a:blip r:embed="rId2"/>
          <a:stretch>
            <a:fillRect/>
          </a:stretch>
        </p:blipFill>
        <p:spPr>
          <a:xfrm>
            <a:off x="838200" y="2240736"/>
            <a:ext cx="4221846" cy="823031"/>
          </a:xfrm>
          <a:prstGeom prst="rect">
            <a:avLst/>
          </a:prstGeom>
        </p:spPr>
      </p:pic>
      <p:pic>
        <p:nvPicPr>
          <p:cNvPr id="9" name="Picture 8">
            <a:extLst>
              <a:ext uri="{FF2B5EF4-FFF2-40B4-BE49-F238E27FC236}">
                <a16:creationId xmlns:a16="http://schemas.microsoft.com/office/drawing/2014/main" id="{8A767B46-1D5E-446B-8942-43474158A1D9}"/>
              </a:ext>
            </a:extLst>
          </p:cNvPr>
          <p:cNvPicPr>
            <a:picLocks noChangeAspect="1"/>
          </p:cNvPicPr>
          <p:nvPr/>
        </p:nvPicPr>
        <p:blipFill>
          <a:blip r:embed="rId3"/>
          <a:stretch>
            <a:fillRect/>
          </a:stretch>
        </p:blipFill>
        <p:spPr>
          <a:xfrm>
            <a:off x="838200" y="3378908"/>
            <a:ext cx="6569009" cy="830652"/>
          </a:xfrm>
          <a:prstGeom prst="rect">
            <a:avLst/>
          </a:prstGeom>
        </p:spPr>
      </p:pic>
      <p:pic>
        <p:nvPicPr>
          <p:cNvPr id="11" name="Picture 10">
            <a:extLst>
              <a:ext uri="{FF2B5EF4-FFF2-40B4-BE49-F238E27FC236}">
                <a16:creationId xmlns:a16="http://schemas.microsoft.com/office/drawing/2014/main" id="{36ABD686-8D64-4F6C-B6EF-371A0E498B11}"/>
              </a:ext>
            </a:extLst>
          </p:cNvPr>
          <p:cNvPicPr>
            <a:picLocks noChangeAspect="1"/>
          </p:cNvPicPr>
          <p:nvPr/>
        </p:nvPicPr>
        <p:blipFill>
          <a:blip r:embed="rId4"/>
          <a:stretch>
            <a:fillRect/>
          </a:stretch>
        </p:blipFill>
        <p:spPr>
          <a:xfrm>
            <a:off x="838200" y="4532075"/>
            <a:ext cx="3635055" cy="777307"/>
          </a:xfrm>
          <a:prstGeom prst="rect">
            <a:avLst/>
          </a:prstGeom>
        </p:spPr>
      </p:pic>
    </p:spTree>
    <p:extLst>
      <p:ext uri="{BB962C8B-B14F-4D97-AF65-F5344CB8AC3E}">
        <p14:creationId xmlns:p14="http://schemas.microsoft.com/office/powerpoint/2010/main" val="3254044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Derivation</a:t>
            </a:r>
          </a:p>
        </p:txBody>
      </p:sp>
      <p:pic>
        <p:nvPicPr>
          <p:cNvPr id="4" name="Picture 3">
            <a:extLst>
              <a:ext uri="{FF2B5EF4-FFF2-40B4-BE49-F238E27FC236}">
                <a16:creationId xmlns:a16="http://schemas.microsoft.com/office/drawing/2014/main" id="{6211FD94-2ED6-4468-8731-A884D782234E}"/>
              </a:ext>
            </a:extLst>
          </p:cNvPr>
          <p:cNvPicPr>
            <a:picLocks noChangeAspect="1"/>
          </p:cNvPicPr>
          <p:nvPr/>
        </p:nvPicPr>
        <p:blipFill>
          <a:blip r:embed="rId2"/>
          <a:stretch>
            <a:fillRect/>
          </a:stretch>
        </p:blipFill>
        <p:spPr>
          <a:xfrm>
            <a:off x="838200" y="2259228"/>
            <a:ext cx="6759526" cy="2339543"/>
          </a:xfrm>
          <a:prstGeom prst="rect">
            <a:avLst/>
          </a:prstGeom>
        </p:spPr>
      </p:pic>
    </p:spTree>
    <p:extLst>
      <p:ext uri="{BB962C8B-B14F-4D97-AF65-F5344CB8AC3E}">
        <p14:creationId xmlns:p14="http://schemas.microsoft.com/office/powerpoint/2010/main" val="711321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Derivation</a:t>
            </a:r>
          </a:p>
        </p:txBody>
      </p:sp>
      <p:pic>
        <p:nvPicPr>
          <p:cNvPr id="5" name="Picture 4">
            <a:extLst>
              <a:ext uri="{FF2B5EF4-FFF2-40B4-BE49-F238E27FC236}">
                <a16:creationId xmlns:a16="http://schemas.microsoft.com/office/drawing/2014/main" id="{9AF8A9D3-8C1E-45D9-B1DE-9A1248E7337D}"/>
              </a:ext>
            </a:extLst>
          </p:cNvPr>
          <p:cNvPicPr>
            <a:picLocks noChangeAspect="1"/>
          </p:cNvPicPr>
          <p:nvPr/>
        </p:nvPicPr>
        <p:blipFill>
          <a:blip r:embed="rId2"/>
          <a:stretch>
            <a:fillRect/>
          </a:stretch>
        </p:blipFill>
        <p:spPr>
          <a:xfrm>
            <a:off x="838200" y="1690688"/>
            <a:ext cx="3970364" cy="3619814"/>
          </a:xfrm>
          <a:prstGeom prst="rect">
            <a:avLst/>
          </a:prstGeom>
        </p:spPr>
      </p:pic>
    </p:spTree>
    <p:extLst>
      <p:ext uri="{BB962C8B-B14F-4D97-AF65-F5344CB8AC3E}">
        <p14:creationId xmlns:p14="http://schemas.microsoft.com/office/powerpoint/2010/main" val="3259890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References</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normAutofit lnSpcReduction="10000"/>
          </a:bodyPr>
          <a:lstStyle/>
          <a:p>
            <a:pPr marL="285750" indent="-285750">
              <a:buClr>
                <a:srgbClr val="FF0000"/>
              </a:buClr>
              <a:buFont typeface="Calibri" panose="020F0502020204030204" pitchFamily="34" charset="0"/>
              <a:buChar char="≡"/>
            </a:pPr>
            <a:r>
              <a:rPr lang="en-US" dirty="0"/>
              <a:t>Math-Based Decision Making: The Secretary Problem By </a:t>
            </a:r>
            <a:r>
              <a:rPr lang="en-US" dirty="0" err="1"/>
              <a:t>Bogna</a:t>
            </a:r>
            <a:r>
              <a:rPr lang="en-US" dirty="0"/>
              <a:t> </a:t>
            </a:r>
            <a:r>
              <a:rPr lang="en-US" dirty="0" err="1"/>
              <a:t>Szyk</a:t>
            </a:r>
            <a:endParaRPr lang="en-US" dirty="0"/>
          </a:p>
          <a:p>
            <a:pPr marL="0" indent="0">
              <a:buClr>
                <a:srgbClr val="FF0000"/>
              </a:buClr>
              <a:buNone/>
            </a:pPr>
            <a:r>
              <a:rPr lang="en-US" dirty="0">
                <a:hlinkClick r:id="rId2"/>
              </a:rPr>
              <a:t>https://www.cantorsparadise.com/math-based-decision-making-the-secretary-problem-a30e301d8489</a:t>
            </a:r>
            <a:r>
              <a:rPr lang="en-US" dirty="0"/>
              <a:t> </a:t>
            </a:r>
          </a:p>
          <a:p>
            <a:pPr marL="285750" indent="-285750" algn="r" rtl="1">
              <a:buClr>
                <a:srgbClr val="FF0000"/>
              </a:buClr>
              <a:buFont typeface="Calibri" panose="020F0502020204030204" pitchFamily="34" charset="0"/>
              <a:buChar char="≡"/>
            </a:pPr>
            <a:r>
              <a:rPr lang="en-US" dirty="0">
                <a:hlinkClick r:id="rId3"/>
              </a:rPr>
              <a:t> </a:t>
            </a:r>
            <a:r>
              <a:rPr lang="ar-EG" dirty="0">
                <a:hlinkClick r:id="rId3"/>
              </a:rPr>
              <a:t>كيف يمكن للرياضيات أن تُحسِّن حياتك؟ خمس خوارزميات حاسوبية تساعدك في حل المشكلات</a:t>
            </a:r>
            <a:endParaRPr lang="en-US" dirty="0">
              <a:hlinkClick r:id="rId3"/>
            </a:endParaRPr>
          </a:p>
          <a:p>
            <a:pPr marL="285750" indent="-285750">
              <a:buClr>
                <a:srgbClr val="FF0000"/>
              </a:buClr>
              <a:buFont typeface="Calibri" panose="020F0502020204030204" pitchFamily="34" charset="0"/>
              <a:buChar char="≡"/>
            </a:pPr>
            <a:r>
              <a:rPr lang="en-US" dirty="0">
                <a:hlinkClick r:id="rId3"/>
              </a:rPr>
              <a:t>https://www.aljazeera.net/midan/miscellaneous/2021/6/13/%D9%83%D9%8A%D9%81-%D9%8A%D9%85%D9%83%D9%86-%D9%84%D9%84%D8%B1%D9%8A%D8%A7%D8%B6%D9%8A%D8%A7%D8%AA-%D8%A3%D9%86-%D8%AA%D9%8F%D8%AD%D8%B3%D9%91%D9%90%D9%86-%D8%AD%D9%8A%D8%A7%D8%AA%D9%83%D8%9F</a:t>
            </a:r>
            <a:r>
              <a:rPr lang="en-US" dirty="0"/>
              <a:t> </a:t>
            </a:r>
          </a:p>
          <a:p>
            <a:pPr marL="285750" indent="-285750">
              <a:buClr>
                <a:srgbClr val="FF0000"/>
              </a:buClr>
              <a:buFont typeface="Calibri" panose="020F0502020204030204" pitchFamily="34" charset="0"/>
              <a:buChar char="≡"/>
            </a:pPr>
            <a:endParaRPr lang="en-US" dirty="0"/>
          </a:p>
          <a:p>
            <a:pPr marL="285750" indent="-285750">
              <a:buClr>
                <a:srgbClr val="FF0000"/>
              </a:buClr>
              <a:buFont typeface="Calibri" panose="020F0502020204030204" pitchFamily="34" charset="0"/>
              <a:buChar char="≡"/>
            </a:pPr>
            <a:endParaRPr lang="en-US" dirty="0"/>
          </a:p>
        </p:txBody>
      </p:sp>
    </p:spTree>
    <p:extLst>
      <p:ext uri="{BB962C8B-B14F-4D97-AF65-F5344CB8AC3E}">
        <p14:creationId xmlns:p14="http://schemas.microsoft.com/office/powerpoint/2010/main" val="4203800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References</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normAutofit/>
          </a:bodyPr>
          <a:lstStyle/>
          <a:p>
            <a:pPr marL="285750" indent="-285750">
              <a:buClr>
                <a:srgbClr val="FF0000"/>
              </a:buClr>
              <a:buFont typeface="Calibri" panose="020F0502020204030204" pitchFamily="34" charset="0"/>
              <a:buChar char="≡"/>
            </a:pPr>
            <a:r>
              <a:rPr lang="en-US" dirty="0"/>
              <a:t>The Secretary Problem</a:t>
            </a:r>
          </a:p>
          <a:p>
            <a:pPr marL="0" indent="0">
              <a:buClr>
                <a:srgbClr val="FF0000"/>
              </a:buClr>
              <a:buNone/>
            </a:pPr>
            <a:r>
              <a:rPr lang="en-US" dirty="0">
                <a:hlinkClick r:id="rId2"/>
              </a:rPr>
              <a:t>http://www.randomservices.org/random/urn/Secretary.html</a:t>
            </a:r>
            <a:r>
              <a:rPr lang="en-US" dirty="0"/>
              <a:t> </a:t>
            </a:r>
          </a:p>
          <a:p>
            <a:pPr marL="285750" indent="-285750">
              <a:buClr>
                <a:srgbClr val="FF0000"/>
              </a:buClr>
              <a:buFont typeface="Calibri" panose="020F0502020204030204" pitchFamily="34" charset="0"/>
              <a:buChar char="≡"/>
            </a:pPr>
            <a:r>
              <a:rPr lang="en-US" dirty="0"/>
              <a:t> The Secretary Problem Explained: Dating Mathematically</a:t>
            </a:r>
          </a:p>
          <a:p>
            <a:pPr marL="0" indent="0">
              <a:buClr>
                <a:srgbClr val="FF0000"/>
              </a:buClr>
              <a:buNone/>
            </a:pPr>
            <a:r>
              <a:rPr lang="en-US" dirty="0">
                <a:hlinkClick r:id="rId3"/>
              </a:rPr>
              <a:t>https://rs.io/the-secretary-problem-explained-dating/</a:t>
            </a:r>
            <a:r>
              <a:rPr lang="en-US" dirty="0"/>
              <a:t> </a:t>
            </a:r>
          </a:p>
        </p:txBody>
      </p:sp>
    </p:spTree>
    <p:extLst>
      <p:ext uri="{BB962C8B-B14F-4D97-AF65-F5344CB8AC3E}">
        <p14:creationId xmlns:p14="http://schemas.microsoft.com/office/powerpoint/2010/main" val="414187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pPr algn="r" rtl="1"/>
            <a:r>
              <a:rPr lang="en-US" b="1" dirty="0">
                <a:solidFill>
                  <a:srgbClr val="0070C0"/>
                </a:solidFill>
              </a:rPr>
              <a:t> |</a:t>
            </a:r>
            <a:r>
              <a:rPr lang="ar-EG" b="1" dirty="0">
                <a:solidFill>
                  <a:srgbClr val="FF0000"/>
                </a:solidFill>
              </a:rPr>
              <a:t>مقدمة</a:t>
            </a:r>
            <a:endParaRPr lang="en-US" b="1" dirty="0">
              <a:solidFill>
                <a:srgbClr val="FF0000"/>
              </a:solidFill>
            </a:endParaRP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lgn="r" rtl="1">
              <a:buClr>
                <a:srgbClr val="FF0000"/>
              </a:buClr>
              <a:buFont typeface="Wingdings" panose="05000000000000000000" pitchFamily="2" charset="2"/>
              <a:buChar char="§"/>
            </a:pPr>
            <a:r>
              <a:rPr lang="ar-EG" dirty="0"/>
              <a:t>مبارك عزيزي القارئ، لقد بدأت عملك الخاص بعد سنوات من الكفاح موظَّفا، وجاءت مرحلة تعيين الموظفين، أنت تريد مساعدا لك، وبالطبع تود أن يكون أكفأ المُتقدِّمين للوظيفة، وهم مئة شخص،</a:t>
            </a:r>
            <a:endParaRPr lang="en-US" dirty="0"/>
          </a:p>
          <a:p>
            <a:pPr algn="r" rtl="1">
              <a:buClr>
                <a:srgbClr val="FF0000"/>
              </a:buClr>
              <a:buFont typeface="Wingdings" panose="05000000000000000000" pitchFamily="2" charset="2"/>
              <a:buChar char="§"/>
            </a:pPr>
            <a:r>
              <a:rPr lang="ar-EG" dirty="0"/>
              <a:t> هنا تواجهك مشكلة بسيطة، وهي أنك لا تملك وقتا كافيا لإجراء كل هذا العدد من المقابلات بتأنٍّ، ومع ذلك </a:t>
            </a:r>
            <a:r>
              <a:rPr lang="ar-EG" b="1" dirty="0"/>
              <a:t>تريد الشخص الأفضل قدر المستطاع</a:t>
            </a:r>
            <a:r>
              <a:rPr lang="ar-EG" dirty="0"/>
              <a:t>،</a:t>
            </a:r>
            <a:endParaRPr lang="en-US" dirty="0"/>
          </a:p>
          <a:p>
            <a:pPr algn="r" rtl="1">
              <a:buClr>
                <a:srgbClr val="FF0000"/>
              </a:buClr>
              <a:buFont typeface="Wingdings" panose="05000000000000000000" pitchFamily="2" charset="2"/>
              <a:buChar char="§"/>
            </a:pPr>
            <a:r>
              <a:rPr lang="ar-EG" dirty="0"/>
              <a:t> لذا فقد قرَّرت أن تقابل المُتقدِّمين </a:t>
            </a:r>
            <a:r>
              <a:rPr lang="ar-EG" b="1" dirty="0"/>
              <a:t>واحدا تلو الآخر </a:t>
            </a:r>
            <a:r>
              <a:rPr lang="ar-EG" dirty="0"/>
              <a:t>بسرعة، </a:t>
            </a:r>
            <a:r>
              <a:rPr lang="ar-EG" b="1" dirty="0"/>
              <a:t>وتُقرِّر قبوله أو رفضه فور خروجه من المقابلة</a:t>
            </a:r>
            <a:r>
              <a:rPr lang="ar-EG" dirty="0"/>
              <a:t>، ومَن يُرفَض فلن تستطيع استرجاعه مرة أخرى.</a:t>
            </a:r>
            <a:endParaRPr lang="en-US" dirty="0"/>
          </a:p>
        </p:txBody>
      </p:sp>
    </p:spTree>
    <p:extLst>
      <p:ext uri="{BB962C8B-B14F-4D97-AF65-F5344CB8AC3E}">
        <p14:creationId xmlns:p14="http://schemas.microsoft.com/office/powerpoint/2010/main" val="3483900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pPr algn="r" rtl="1"/>
            <a:r>
              <a:rPr kumimoji="0" lang="en-US" sz="4400" b="1" i="0" u="none" strike="noStrike" kern="1200" cap="none" spc="0" normalizeH="0" baseline="0" noProof="0" dirty="0">
                <a:ln>
                  <a:noFill/>
                </a:ln>
                <a:solidFill>
                  <a:srgbClr val="0070C0"/>
                </a:solidFill>
                <a:effectLst/>
                <a:uLnTx/>
                <a:uFillTx/>
                <a:latin typeface="Calibri Light" panose="020F0302020204030204"/>
                <a:ea typeface="+mj-ea"/>
                <a:cs typeface="+mj-cs"/>
              </a:rPr>
              <a:t> |</a:t>
            </a:r>
            <a:r>
              <a:rPr kumimoji="0" lang="ar-EG" sz="4400" b="1" i="0" u="none" strike="noStrike" kern="1200" cap="none" spc="0" normalizeH="0" baseline="0" noProof="0" dirty="0">
                <a:ln>
                  <a:noFill/>
                </a:ln>
                <a:solidFill>
                  <a:srgbClr val="FF0000"/>
                </a:solidFill>
                <a:effectLst/>
                <a:uLnTx/>
                <a:uFillTx/>
                <a:latin typeface="Calibri Light" panose="020F0302020204030204"/>
                <a:ea typeface="+mj-ea"/>
                <a:cs typeface="Times New Roman" panose="02020603050405020304" pitchFamily="18" charset="0"/>
              </a:rPr>
              <a:t>مقدمة</a:t>
            </a:r>
            <a:endParaRPr lang="en-US" b="1" dirty="0"/>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lgn="r" rtl="1">
              <a:buClr>
                <a:srgbClr val="FF0000"/>
              </a:buClr>
              <a:buFont typeface="Wingdings" panose="05000000000000000000" pitchFamily="2" charset="2"/>
              <a:buChar char="§"/>
            </a:pPr>
            <a:r>
              <a:rPr lang="ar-EG" dirty="0"/>
              <a:t>حسنا، إنها </a:t>
            </a:r>
            <a:r>
              <a:rPr lang="ar-EG" b="1" dirty="0"/>
              <a:t>طريقة سريعة </a:t>
            </a:r>
            <a:r>
              <a:rPr lang="ar-EG" dirty="0"/>
              <a:t>بالفعل لاختيار مساعدك، ولكنك</a:t>
            </a:r>
            <a:r>
              <a:rPr lang="en-US" dirty="0"/>
              <a:t>…</a:t>
            </a:r>
          </a:p>
          <a:p>
            <a:pPr lvl="1" algn="r" rtl="1">
              <a:buClr>
                <a:srgbClr val="0070C0"/>
              </a:buClr>
              <a:buFont typeface="Calibri" panose="020F0502020204030204" pitchFamily="34" charset="0"/>
              <a:buChar char="—"/>
            </a:pPr>
            <a:r>
              <a:rPr lang="en-US" dirty="0"/>
              <a:t> </a:t>
            </a:r>
            <a:r>
              <a:rPr lang="ar-EG" dirty="0"/>
              <a:t> خائف أن </a:t>
            </a:r>
            <a:r>
              <a:rPr lang="ar-EG" b="1" dirty="0"/>
              <a:t>تقبل</a:t>
            </a:r>
            <a:r>
              <a:rPr lang="ar-EG" dirty="0"/>
              <a:t> شخصا في بداية المقابلات، </a:t>
            </a:r>
            <a:r>
              <a:rPr lang="ar-EG" b="1" dirty="0"/>
              <a:t>وتُفوِّت على نفسك شخصا أجدر </a:t>
            </a:r>
            <a:r>
              <a:rPr lang="ar-EG" dirty="0"/>
              <a:t>وأكفأ قد تقابله لاحقا، </a:t>
            </a:r>
            <a:endParaRPr lang="en-US" dirty="0"/>
          </a:p>
          <a:p>
            <a:pPr lvl="1" algn="r" rtl="1">
              <a:buClr>
                <a:srgbClr val="0070C0"/>
              </a:buClr>
              <a:buFont typeface="Calibri" panose="020F0502020204030204" pitchFamily="34" charset="0"/>
              <a:buChar char="—"/>
            </a:pPr>
            <a:r>
              <a:rPr lang="en-US" dirty="0"/>
              <a:t>  </a:t>
            </a:r>
            <a:r>
              <a:rPr lang="ar-EG" dirty="0"/>
              <a:t>وخائف أيضا أن </a:t>
            </a:r>
            <a:r>
              <a:rPr lang="ar-EG" b="1" dirty="0"/>
              <a:t>تظل تبحث عن الأفضل</a:t>
            </a:r>
            <a:r>
              <a:rPr lang="ar-EG" dirty="0"/>
              <a:t>، فتظل ترفض المُتقدِّمين حتى لا يتبقى إلا القليل، فتضطر لاختيار واحد من المتبقي </a:t>
            </a:r>
            <a:r>
              <a:rPr lang="ar-EG" b="1" dirty="0"/>
              <a:t>مُجبرا</a:t>
            </a:r>
            <a:r>
              <a:rPr lang="ar-EG" dirty="0"/>
              <a:t>.</a:t>
            </a:r>
            <a:endParaRPr lang="en-US" dirty="0"/>
          </a:p>
        </p:txBody>
      </p:sp>
    </p:spTree>
    <p:extLst>
      <p:ext uri="{BB962C8B-B14F-4D97-AF65-F5344CB8AC3E}">
        <p14:creationId xmlns:p14="http://schemas.microsoft.com/office/powerpoint/2010/main" val="1181438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pPr algn="r" rtl="1"/>
            <a:r>
              <a:rPr kumimoji="0" lang="en-US" sz="4400" b="1" i="0" u="none" strike="noStrike" kern="1200" cap="none" spc="0" normalizeH="0" baseline="0" noProof="0" dirty="0">
                <a:ln>
                  <a:noFill/>
                </a:ln>
                <a:solidFill>
                  <a:srgbClr val="0070C0"/>
                </a:solidFill>
                <a:effectLst/>
                <a:uLnTx/>
                <a:uFillTx/>
                <a:latin typeface="Calibri Light" panose="020F0302020204030204"/>
                <a:ea typeface="+mj-ea"/>
                <a:cs typeface="+mj-cs"/>
              </a:rPr>
              <a:t> |</a:t>
            </a:r>
            <a:r>
              <a:rPr kumimoji="0" lang="ar-EG" sz="4400" b="1" i="0" u="none" strike="noStrike" kern="1200" cap="none" spc="0" normalizeH="0" baseline="0" noProof="0" dirty="0">
                <a:ln>
                  <a:noFill/>
                </a:ln>
                <a:solidFill>
                  <a:srgbClr val="FF0000"/>
                </a:solidFill>
                <a:effectLst/>
                <a:uLnTx/>
                <a:uFillTx/>
                <a:latin typeface="Calibri Light" panose="020F0302020204030204"/>
                <a:ea typeface="+mj-ea"/>
                <a:cs typeface="Times New Roman" panose="02020603050405020304" pitchFamily="18" charset="0"/>
              </a:rPr>
              <a:t>مقدمة</a:t>
            </a:r>
            <a:endParaRPr lang="en-US" b="1" dirty="0"/>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lgn="r" rtl="1">
              <a:buClr>
                <a:srgbClr val="FF0000"/>
              </a:buClr>
              <a:buFont typeface="Wingdings" panose="05000000000000000000" pitchFamily="2" charset="2"/>
              <a:buChar char="§"/>
            </a:pPr>
            <a:r>
              <a:rPr lang="ar-EG" dirty="0"/>
              <a:t>تُدعى تلك بمشكلة السكرتير (</a:t>
            </a:r>
            <a:r>
              <a:rPr lang="en-US" b="1" dirty="0"/>
              <a:t>The secretary problem</a:t>
            </a:r>
            <a:r>
              <a:rPr lang="en-US" dirty="0"/>
              <a:t>)، </a:t>
            </a:r>
            <a:r>
              <a:rPr lang="ar-EG" dirty="0"/>
              <a:t>التي اشتهرت على يد مارتن </a:t>
            </a:r>
            <a:r>
              <a:rPr lang="ar-EG" dirty="0" err="1"/>
              <a:t>جاردنر</a:t>
            </a:r>
            <a:r>
              <a:rPr lang="ar-EG" dirty="0"/>
              <a:t> عام 1960، وتتمثَّل في السؤال البسيط:</a:t>
            </a:r>
            <a:endParaRPr lang="en-US" dirty="0"/>
          </a:p>
          <a:p>
            <a:pPr algn="r" rtl="1">
              <a:buClr>
                <a:srgbClr val="FF0000"/>
              </a:buClr>
              <a:buFont typeface="Wingdings" panose="05000000000000000000" pitchFamily="2" charset="2"/>
              <a:buChar char="§"/>
            </a:pPr>
            <a:r>
              <a:rPr lang="ar-EG" dirty="0"/>
              <a:t> </a:t>
            </a:r>
            <a:r>
              <a:rPr lang="ar-EG" b="1" dirty="0"/>
              <a:t>متى نتوقَّف عند مرشح ما ونختاره للوظيفة المعروضة</a:t>
            </a:r>
            <a:r>
              <a:rPr lang="ar-EG" dirty="0"/>
              <a:t>؟ الحل يكمن في قاعدة الـ37%، أي أن تعقد مقابلات لأول 37% من المُتقدِّمين للوظيفة، استخدمها بعد ذلك كبيانات لفحص متوسط قدرات المُتقدِّمين عموما، ثم استكمل طريقك في المقابلات واختر أول شخص يكون أفضل من </a:t>
            </a:r>
            <a:r>
              <a:rPr lang="ar-EG" b="1" dirty="0"/>
              <a:t>الـ37% </a:t>
            </a:r>
            <a:r>
              <a:rPr lang="ar-EG" dirty="0"/>
              <a:t>السابقين. هذه النسبة إذن تُعتبر نقطة التحوُّل التي تحصل عندها على أعلى احتمال للحصول على أفضل مُتقدِّم لوظيفتك.</a:t>
            </a:r>
            <a:endParaRPr lang="en-US" dirty="0"/>
          </a:p>
        </p:txBody>
      </p:sp>
    </p:spTree>
    <p:extLst>
      <p:ext uri="{BB962C8B-B14F-4D97-AF65-F5344CB8AC3E}">
        <p14:creationId xmlns:p14="http://schemas.microsoft.com/office/powerpoint/2010/main" val="3691350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pPr algn="r" rtl="1"/>
            <a:r>
              <a:rPr kumimoji="0" lang="en-US" sz="4400" b="1" i="0" u="none" strike="noStrike" kern="1200" cap="none" spc="0" normalizeH="0" baseline="0" noProof="0" dirty="0">
                <a:ln>
                  <a:noFill/>
                </a:ln>
                <a:solidFill>
                  <a:srgbClr val="0070C0"/>
                </a:solidFill>
                <a:effectLst/>
                <a:uLnTx/>
                <a:uFillTx/>
                <a:latin typeface="Calibri Light" panose="020F0302020204030204"/>
                <a:ea typeface="+mj-ea"/>
                <a:cs typeface="+mj-cs"/>
              </a:rPr>
              <a:t> |</a:t>
            </a:r>
            <a:r>
              <a:rPr kumimoji="0" lang="ar-EG" sz="4400" b="1" i="0" u="none" strike="noStrike" kern="1200" cap="none" spc="0" normalizeH="0" baseline="0" noProof="0" dirty="0">
                <a:ln>
                  <a:noFill/>
                </a:ln>
                <a:solidFill>
                  <a:srgbClr val="FF0000"/>
                </a:solidFill>
                <a:effectLst/>
                <a:uLnTx/>
                <a:uFillTx/>
                <a:latin typeface="Calibri Light" panose="020F0302020204030204"/>
                <a:ea typeface="+mj-ea"/>
                <a:cs typeface="Times New Roman" panose="02020603050405020304" pitchFamily="18" charset="0"/>
              </a:rPr>
              <a:t>مقدمة</a:t>
            </a:r>
            <a:endParaRPr lang="en-US" b="1" dirty="0"/>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lgn="r" rtl="1">
              <a:buClr>
                <a:srgbClr val="FF0000"/>
              </a:buClr>
              <a:buFont typeface="Wingdings" panose="05000000000000000000" pitchFamily="2" charset="2"/>
              <a:buChar char="§"/>
            </a:pPr>
            <a:r>
              <a:rPr lang="ar-EG" dirty="0"/>
              <a:t>رغم أن هذه الإستراتيجية للاختيار قد تبدو غريبة بعض الشيء، </a:t>
            </a:r>
            <a:r>
              <a:rPr lang="ar-EG" b="1" dirty="0"/>
              <a:t>فإن فرصتك للوصول للقرار المثالي بدونها قد تكون ضئيلة للغاية</a:t>
            </a:r>
            <a:r>
              <a:rPr lang="ar-EG" dirty="0"/>
              <a:t>،</a:t>
            </a:r>
          </a:p>
          <a:p>
            <a:pPr algn="r" rtl="1">
              <a:buClr>
                <a:srgbClr val="FF0000"/>
              </a:buClr>
              <a:buFont typeface="Wingdings" panose="05000000000000000000" pitchFamily="2" charset="2"/>
              <a:buChar char="§"/>
            </a:pPr>
            <a:r>
              <a:rPr lang="ar-EG" dirty="0"/>
              <a:t> بالطبع تزداد فرص اختيار الشخص الأكثر كفاءة عندما تملك الكثير من الوقت والجهد لإجراء جميع المقابلات، وترتيب الأشخاص تصاعديا من الأفضل للأسوأ، فيمكنك وقتها زيادة نسبة نجاح خيارك، ولكن...</a:t>
            </a:r>
          </a:p>
          <a:p>
            <a:pPr algn="r" rtl="1">
              <a:buClr>
                <a:srgbClr val="FF0000"/>
              </a:buClr>
              <a:buFont typeface="Wingdings" panose="05000000000000000000" pitchFamily="2" charset="2"/>
              <a:buChar char="§"/>
            </a:pPr>
            <a:r>
              <a:rPr lang="ar-EG" dirty="0"/>
              <a:t> في بعض الوظائف التي يتقدَّم لها ألف شخص أو أكثر مثلا، فإننا </a:t>
            </a:r>
            <a:r>
              <a:rPr lang="ar-EG" b="1" dirty="0"/>
              <a:t>نحتاج إلى طريقة سريعة للاختيار، مع فرص نجاح عالية</a:t>
            </a:r>
            <a:r>
              <a:rPr lang="ar-EG" dirty="0"/>
              <a:t>.</a:t>
            </a:r>
            <a:endParaRPr lang="en-US" dirty="0"/>
          </a:p>
        </p:txBody>
      </p:sp>
    </p:spTree>
    <p:extLst>
      <p:ext uri="{BB962C8B-B14F-4D97-AF65-F5344CB8AC3E}">
        <p14:creationId xmlns:p14="http://schemas.microsoft.com/office/powerpoint/2010/main" val="3769048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pPr algn="r" rtl="1"/>
            <a:r>
              <a:rPr kumimoji="0" lang="en-US" sz="4400" b="1" i="0" u="none" strike="noStrike" kern="1200" cap="none" spc="0" normalizeH="0" baseline="0" noProof="0" dirty="0">
                <a:ln>
                  <a:noFill/>
                </a:ln>
                <a:solidFill>
                  <a:srgbClr val="0070C0"/>
                </a:solidFill>
                <a:effectLst/>
                <a:uLnTx/>
                <a:uFillTx/>
                <a:latin typeface="Calibri Light" panose="020F0302020204030204"/>
                <a:ea typeface="+mj-ea"/>
                <a:cs typeface="+mj-cs"/>
              </a:rPr>
              <a:t> |</a:t>
            </a:r>
            <a:r>
              <a:rPr kumimoji="0" lang="ar-EG" sz="4400" b="1" i="0" u="none" strike="noStrike" kern="1200" cap="none" spc="0" normalizeH="0" baseline="0" noProof="0" dirty="0">
                <a:ln>
                  <a:noFill/>
                </a:ln>
                <a:solidFill>
                  <a:srgbClr val="FF0000"/>
                </a:solidFill>
                <a:effectLst/>
                <a:uLnTx/>
                <a:uFillTx/>
                <a:latin typeface="Calibri Light" panose="020F0302020204030204"/>
                <a:ea typeface="+mj-ea"/>
                <a:cs typeface="Times New Roman" panose="02020603050405020304" pitchFamily="18" charset="0"/>
              </a:rPr>
              <a:t>مقدمة</a:t>
            </a:r>
            <a:endParaRPr lang="en-US" b="1" dirty="0"/>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normAutofit/>
          </a:bodyPr>
          <a:lstStyle/>
          <a:p>
            <a:pPr algn="r" rtl="1">
              <a:buClr>
                <a:srgbClr val="FF0000"/>
              </a:buClr>
              <a:buFont typeface="Wingdings" panose="05000000000000000000" pitchFamily="2" charset="2"/>
              <a:buChar char="§"/>
            </a:pPr>
            <a:r>
              <a:rPr lang="ar-EG" dirty="0"/>
              <a:t>مثال آخر، عندما </a:t>
            </a:r>
            <a:r>
              <a:rPr lang="ar-EG" b="1" dirty="0"/>
              <a:t>تريد شراء حذاء جديد</a:t>
            </a:r>
            <a:r>
              <a:rPr lang="ar-EG" dirty="0"/>
              <a:t>، ولكنك لا تملك الوقت الكافي للبحث في المحلات كافة، فإذا كان لديك مثلا ثلاثون دقيقة للشراء، فخصِّص 37% من الوقت -أي 11 دقيقة تقريبا- في استكشاف الأحذية في المحلات التي تمر بك، ثم اختر بعد ذلك أول حذاء يعجبك من المحلات التالية.</a:t>
            </a:r>
          </a:p>
          <a:p>
            <a:pPr algn="r" rtl="1">
              <a:buClr>
                <a:srgbClr val="FF0000"/>
              </a:buClr>
              <a:buFont typeface="Wingdings" panose="05000000000000000000" pitchFamily="2" charset="2"/>
              <a:buChar char="§"/>
            </a:pPr>
            <a:r>
              <a:rPr lang="ar-EG" dirty="0"/>
              <a:t> إذا أردت </a:t>
            </a:r>
            <a:r>
              <a:rPr lang="ar-EG" b="1" dirty="0"/>
              <a:t>البحث عن سكن</a:t>
            </a:r>
            <a:r>
              <a:rPr lang="ar-EG" dirty="0"/>
              <a:t>؛ لأنك انتقلت لمدينة جديدة، ثم بدأت في زيارة المنازل التي رُشِّحت لك، وتود أن تحصل على أفضل احتمالات النجاح الممكنة، فقسِّم وقت البحث إلى 10 أيام على سبيل المثال، ابدأ في زيارة أول عدة منازل، حتى ينتهي 37% من عدد الأيام المتاحة لعملية البحث، أي بعد 4 أيام تقريبا، مهمتك الآن أن تبحث عن منزل أفضل من تلك التي زرتها في الأيام السابقة، ليصبح هو سكنك الجديد.</a:t>
            </a:r>
            <a:endParaRPr lang="en-US" dirty="0"/>
          </a:p>
        </p:txBody>
      </p:sp>
    </p:spTree>
    <p:extLst>
      <p:ext uri="{BB962C8B-B14F-4D97-AF65-F5344CB8AC3E}">
        <p14:creationId xmlns:p14="http://schemas.microsoft.com/office/powerpoint/2010/main" val="4265917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Secretary Problem</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You are the HR manager of a company and need to </a:t>
            </a:r>
            <a:r>
              <a:rPr lang="en-US" b="1" dirty="0"/>
              <a:t>hire the best </a:t>
            </a:r>
            <a:r>
              <a:rPr lang="en-US" dirty="0"/>
              <a:t>secretary out of a </a:t>
            </a:r>
            <a:r>
              <a:rPr lang="en-US" b="1" dirty="0"/>
              <a:t>given number N of candidates</a:t>
            </a:r>
            <a:r>
              <a:rPr lang="en-US" dirty="0"/>
              <a:t>. You can interview them one by one, in random order. However, the </a:t>
            </a:r>
            <a:r>
              <a:rPr lang="en-US" b="1" dirty="0"/>
              <a:t>decision</a:t>
            </a:r>
            <a:r>
              <a:rPr lang="en-US" dirty="0"/>
              <a:t> of appointing or rejecting a particular applicant must be taken </a:t>
            </a:r>
            <a:r>
              <a:rPr lang="en-US" b="1" dirty="0"/>
              <a:t>immediately</a:t>
            </a:r>
            <a:r>
              <a:rPr lang="en-US" dirty="0"/>
              <a:t> after the interview. </a:t>
            </a:r>
          </a:p>
          <a:p>
            <a:pPr>
              <a:buClr>
                <a:srgbClr val="FF0000"/>
              </a:buClr>
              <a:buFont typeface="Wingdings" panose="05000000000000000000" pitchFamily="2" charset="2"/>
              <a:buChar char="§"/>
            </a:pPr>
            <a:r>
              <a:rPr lang="en-US" dirty="0"/>
              <a:t>If nobody has been accepted before the end, the last candidate is chosen.</a:t>
            </a:r>
          </a:p>
          <a:p>
            <a:pPr>
              <a:buClr>
                <a:srgbClr val="FF0000"/>
              </a:buClr>
              <a:buFont typeface="Wingdings" panose="05000000000000000000" pitchFamily="2" charset="2"/>
              <a:buChar char="§"/>
            </a:pPr>
            <a:r>
              <a:rPr lang="en-US" dirty="0"/>
              <a:t>What strategy do you use to </a:t>
            </a:r>
            <a:r>
              <a:rPr lang="en-US" b="1" dirty="0"/>
              <a:t>maximize the chances to hire the best </a:t>
            </a:r>
            <a:r>
              <a:rPr lang="en-US" dirty="0"/>
              <a:t>applicant?</a:t>
            </a:r>
          </a:p>
        </p:txBody>
      </p:sp>
    </p:spTree>
    <p:extLst>
      <p:ext uri="{BB962C8B-B14F-4D97-AF65-F5344CB8AC3E}">
        <p14:creationId xmlns:p14="http://schemas.microsoft.com/office/powerpoint/2010/main" val="143061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2BA-3DE8-49C7-AF50-6BD96B2C89B4}"/>
              </a:ext>
            </a:extLst>
          </p:cNvPr>
          <p:cNvSpPr>
            <a:spLocks noGrp="1"/>
          </p:cNvSpPr>
          <p:nvPr>
            <p:ph type="title"/>
          </p:nvPr>
        </p:nvSpPr>
        <p:spPr/>
        <p:txBody>
          <a:bodyPr/>
          <a:lstStyle/>
          <a:p>
            <a:r>
              <a:rPr lang="en-US" b="1" dirty="0">
                <a:solidFill>
                  <a:srgbClr val="0070C0"/>
                </a:solidFill>
              </a:rPr>
              <a:t>|</a:t>
            </a:r>
            <a:r>
              <a:rPr lang="en-US" dirty="0"/>
              <a:t> </a:t>
            </a:r>
            <a:r>
              <a:rPr lang="en-US" b="1" dirty="0"/>
              <a:t>Randomness</a:t>
            </a:r>
          </a:p>
        </p:txBody>
      </p:sp>
      <p:sp>
        <p:nvSpPr>
          <p:cNvPr id="3" name="Content Placeholder 2">
            <a:extLst>
              <a:ext uri="{FF2B5EF4-FFF2-40B4-BE49-F238E27FC236}">
                <a16:creationId xmlns:a16="http://schemas.microsoft.com/office/drawing/2014/main" id="{046392F1-18F2-4740-8462-C66E197DF2BF}"/>
              </a:ext>
            </a:extLst>
          </p:cNvPr>
          <p:cNvSpPr>
            <a:spLocks noGrp="1"/>
          </p:cNvSpPr>
          <p:nvPr>
            <p:ph idx="1"/>
          </p:nvPr>
        </p:nvSpPr>
        <p:spPr/>
        <p:txBody>
          <a:bodyPr/>
          <a:lstStyle/>
          <a:p>
            <a:pPr>
              <a:buClr>
                <a:srgbClr val="FF0000"/>
              </a:buClr>
              <a:buFont typeface="Wingdings" panose="05000000000000000000" pitchFamily="2" charset="2"/>
              <a:buChar char="§"/>
            </a:pPr>
            <a:r>
              <a:rPr lang="en-US" dirty="0"/>
              <a:t>The </a:t>
            </a:r>
            <a:r>
              <a:rPr lang="en-US" b="1" dirty="0"/>
              <a:t>secretary problem is challenging </a:t>
            </a:r>
            <a:r>
              <a:rPr lang="en-US" dirty="0"/>
              <a:t>because you </a:t>
            </a:r>
            <a:r>
              <a:rPr lang="en-US" b="1" dirty="0"/>
              <a:t>can’t realize </a:t>
            </a:r>
            <a:r>
              <a:rPr lang="en-US" dirty="0"/>
              <a:t>at any point of the interview process </a:t>
            </a:r>
            <a:r>
              <a:rPr lang="en-US" b="1" dirty="0"/>
              <a:t>if the current applicant is the best one</a:t>
            </a:r>
            <a:r>
              <a:rPr lang="en-US" dirty="0"/>
              <a:t>. </a:t>
            </a:r>
          </a:p>
          <a:p>
            <a:pPr>
              <a:buClr>
                <a:srgbClr val="FF0000"/>
              </a:buClr>
              <a:buFont typeface="Wingdings" panose="05000000000000000000" pitchFamily="2" charset="2"/>
              <a:buChar char="§"/>
            </a:pPr>
            <a:r>
              <a:rPr lang="en-US" dirty="0"/>
              <a:t>You can only </a:t>
            </a:r>
            <a:r>
              <a:rPr lang="en-US" b="1" dirty="0"/>
              <a:t>make comparisons </a:t>
            </a:r>
            <a:r>
              <a:rPr lang="en-US" dirty="0"/>
              <a:t>with the </a:t>
            </a:r>
            <a:r>
              <a:rPr lang="en-US" b="1" dirty="0"/>
              <a:t>candidates</a:t>
            </a:r>
            <a:r>
              <a:rPr lang="en-US" dirty="0"/>
              <a:t> interviewed </a:t>
            </a:r>
            <a:r>
              <a:rPr lang="en-US" b="1" dirty="0"/>
              <a:t>so far</a:t>
            </a:r>
            <a:r>
              <a:rPr lang="en-US" dirty="0"/>
              <a:t>. </a:t>
            </a:r>
          </a:p>
          <a:p>
            <a:pPr>
              <a:buClr>
                <a:srgbClr val="FF0000"/>
              </a:buClr>
              <a:buFont typeface="Wingdings" panose="05000000000000000000" pitchFamily="2" charset="2"/>
              <a:buChar char="§"/>
            </a:pPr>
            <a:r>
              <a:rPr lang="en-US" dirty="0"/>
              <a:t>But even when the current candidate has proven to be brilliant, the actual best one could always come right after him.</a:t>
            </a:r>
          </a:p>
        </p:txBody>
      </p:sp>
    </p:spTree>
    <p:extLst>
      <p:ext uri="{BB962C8B-B14F-4D97-AF65-F5344CB8AC3E}">
        <p14:creationId xmlns:p14="http://schemas.microsoft.com/office/powerpoint/2010/main" val="810091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9290</TotalTime>
  <Words>1500</Words>
  <Application>Microsoft Office PowerPoint</Application>
  <PresentationFormat>Widescreen</PresentationFormat>
  <Paragraphs>85</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Office Theme</vt:lpstr>
      <vt:lpstr>37%</vt:lpstr>
      <vt:lpstr>| How Do You Handle These Problems?</vt:lpstr>
      <vt:lpstr> |مقدمة</vt:lpstr>
      <vt:lpstr> |مقدمة</vt:lpstr>
      <vt:lpstr> |مقدمة</vt:lpstr>
      <vt:lpstr> |مقدمة</vt:lpstr>
      <vt:lpstr> |مقدمة</vt:lpstr>
      <vt:lpstr>| Secretary Problem</vt:lpstr>
      <vt:lpstr>| Randomness</vt:lpstr>
      <vt:lpstr>| Randomness</vt:lpstr>
      <vt:lpstr>| Example</vt:lpstr>
      <vt:lpstr>| Example</vt:lpstr>
      <vt:lpstr>| Randomness</vt:lpstr>
      <vt:lpstr>| Randomness</vt:lpstr>
      <vt:lpstr>| Rejecting People</vt:lpstr>
      <vt:lpstr>| Rejecting People</vt:lpstr>
      <vt:lpstr>| Rejecting People</vt:lpstr>
      <vt:lpstr>| Before Math, Double check</vt:lpstr>
      <vt:lpstr>| Secretary problem with three applicants</vt:lpstr>
      <vt:lpstr>| Before Math, Double check</vt:lpstr>
      <vt:lpstr>| Math</vt:lpstr>
      <vt:lpstr>| Derivation</vt:lpstr>
      <vt:lpstr>| Derivation</vt:lpstr>
      <vt:lpstr>| Derivation</vt:lpstr>
      <vt:lpstr>| References</vt:lpstr>
      <vt:lpstr>|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Drone Paper 02</dc:title>
  <dc:creator>mostafa elhosseni</dc:creator>
  <cp:lastModifiedBy>mostafa elhosseni</cp:lastModifiedBy>
  <cp:revision>102</cp:revision>
  <dcterms:created xsi:type="dcterms:W3CDTF">2021-08-06T17:14:07Z</dcterms:created>
  <dcterms:modified xsi:type="dcterms:W3CDTF">2021-11-04T11:19:51Z</dcterms:modified>
</cp:coreProperties>
</file>