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74" r:id="rId3"/>
    <p:sldId id="440" r:id="rId4"/>
    <p:sldId id="455" r:id="rId5"/>
    <p:sldId id="457" r:id="rId6"/>
    <p:sldId id="456" r:id="rId7"/>
    <p:sldId id="458" r:id="rId8"/>
    <p:sldId id="459" r:id="rId9"/>
    <p:sldId id="460" r:id="rId10"/>
    <p:sldId id="461" r:id="rId11"/>
    <p:sldId id="462" r:id="rId12"/>
    <p:sldId id="463" r:id="rId13"/>
    <p:sldId id="464" r:id="rId14"/>
    <p:sldId id="465" r:id="rId15"/>
    <p:sldId id="466" r:id="rId16"/>
    <p:sldId id="467" r:id="rId17"/>
    <p:sldId id="468" r:id="rId18"/>
    <p:sldId id="470" r:id="rId19"/>
    <p:sldId id="471" r:id="rId20"/>
    <p:sldId id="472" r:id="rId21"/>
    <p:sldId id="473" r:id="rId22"/>
    <p:sldId id="441" r:id="rId23"/>
    <p:sldId id="442" r:id="rId24"/>
    <p:sldId id="443" r:id="rId25"/>
    <p:sldId id="444" r:id="rId26"/>
    <p:sldId id="299" r:id="rId27"/>
    <p:sldId id="300" r:id="rId28"/>
    <p:sldId id="296" r:id="rId29"/>
    <p:sldId id="292" r:id="rId30"/>
    <p:sldId id="291" r:id="rId31"/>
    <p:sldId id="452" r:id="rId32"/>
    <p:sldId id="286" r:id="rId33"/>
    <p:sldId id="287" r:id="rId34"/>
    <p:sldId id="284" r:id="rId35"/>
    <p:sldId id="290" r:id="rId36"/>
    <p:sldId id="319" r:id="rId37"/>
    <p:sldId id="321" r:id="rId38"/>
    <p:sldId id="301" r:id="rId39"/>
    <p:sldId id="302" r:id="rId40"/>
    <p:sldId id="375" r:id="rId41"/>
    <p:sldId id="448" r:id="rId42"/>
    <p:sldId id="276" r:id="rId43"/>
    <p:sldId id="277" r:id="rId44"/>
    <p:sldId id="278" r:id="rId45"/>
    <p:sldId id="450" r:id="rId46"/>
    <p:sldId id="451" r:id="rId47"/>
    <p:sldId id="280" r:id="rId48"/>
    <p:sldId id="281" r:id="rId49"/>
    <p:sldId id="331" r:id="rId50"/>
    <p:sldId id="332" r:id="rId51"/>
    <p:sldId id="333" r:id="rId52"/>
    <p:sldId id="334" r:id="rId53"/>
    <p:sldId id="335" r:id="rId54"/>
    <p:sldId id="336" r:id="rId55"/>
    <p:sldId id="337" r:id="rId56"/>
    <p:sldId id="338" r:id="rId57"/>
    <p:sldId id="339" r:id="rId58"/>
    <p:sldId id="340" r:id="rId59"/>
    <p:sldId id="341" r:id="rId60"/>
    <p:sldId id="342" r:id="rId61"/>
    <p:sldId id="343" r:id="rId62"/>
    <p:sldId id="369" r:id="rId63"/>
    <p:sldId id="371" r:id="rId64"/>
    <p:sldId id="372" r:id="rId65"/>
    <p:sldId id="373" r:id="rId66"/>
    <p:sldId id="262" r:id="rId67"/>
    <p:sldId id="273" r:id="rId68"/>
    <p:sldId id="263" r:id="rId69"/>
    <p:sldId id="264" r:id="rId70"/>
    <p:sldId id="265" r:id="rId71"/>
    <p:sldId id="266" r:id="rId72"/>
    <p:sldId id="267" r:id="rId73"/>
    <p:sldId id="269" r:id="rId74"/>
    <p:sldId id="268" r:id="rId75"/>
    <p:sldId id="295" r:id="rId76"/>
    <p:sldId id="275" r:id="rId77"/>
    <p:sldId id="272" r:id="rId78"/>
    <p:sldId id="271" r:id="rId79"/>
    <p:sldId id="410" r:id="rId80"/>
    <p:sldId id="474" r:id="rId81"/>
    <p:sldId id="476" r:id="rId82"/>
    <p:sldId id="479" r:id="rId83"/>
    <p:sldId id="480" r:id="rId84"/>
    <p:sldId id="481" r:id="rId85"/>
    <p:sldId id="482" r:id="rId86"/>
    <p:sldId id="483" r:id="rId87"/>
    <p:sldId id="484" r:id="rId88"/>
    <p:sldId id="475" r:id="rId89"/>
    <p:sldId id="477" r:id="rId90"/>
    <p:sldId id="478" r:id="rId91"/>
    <p:sldId id="379" r:id="rId92"/>
    <p:sldId id="380" r:id="rId93"/>
    <p:sldId id="381" r:id="rId94"/>
    <p:sldId id="382" r:id="rId95"/>
    <p:sldId id="383" r:id="rId96"/>
    <p:sldId id="384" r:id="rId97"/>
    <p:sldId id="385" r:id="rId98"/>
    <p:sldId id="386" r:id="rId99"/>
    <p:sldId id="387" r:id="rId100"/>
    <p:sldId id="388" r:id="rId101"/>
    <p:sldId id="389" r:id="rId102"/>
    <p:sldId id="390" r:id="rId103"/>
    <p:sldId id="391" r:id="rId104"/>
    <p:sldId id="392" r:id="rId105"/>
    <p:sldId id="394" r:id="rId106"/>
    <p:sldId id="395" r:id="rId107"/>
    <p:sldId id="396" r:id="rId108"/>
    <p:sldId id="397" r:id="rId109"/>
    <p:sldId id="398" r:id="rId110"/>
    <p:sldId id="399" r:id="rId111"/>
    <p:sldId id="400" r:id="rId112"/>
    <p:sldId id="401" r:id="rId113"/>
    <p:sldId id="402" r:id="rId114"/>
    <p:sldId id="403" r:id="rId115"/>
    <p:sldId id="404" r:id="rId116"/>
    <p:sldId id="405" r:id="rId117"/>
    <p:sldId id="406" r:id="rId118"/>
    <p:sldId id="407" r:id="rId119"/>
    <p:sldId id="313" r:id="rId120"/>
    <p:sldId id="316" r:id="rId1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80" d="100"/>
          <a:sy n="80" d="100"/>
        </p:scale>
        <p:origin x="5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E9876-D11D-49FD-8341-4E4320D3A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EB87E-A314-4771-B4AB-68FB6147B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C095D-1214-4709-876E-00796308C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9D085-15E3-4104-B399-D5B8B734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BB0EB-7D2C-46CF-92A5-6492CEEB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2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0135-5DE9-44CB-9A77-9C217B4B8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117F9D-5915-4986-84A9-7D6CF759E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99CB-A990-43EA-945B-0DF83F14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520ED-5C33-4667-9389-CD58EFF2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9D444-EE13-4C32-9A35-218155EAB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3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9BFE80-D316-4A55-848D-948636C70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D2907-9156-4801-8AFC-A81F4D5D2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7A2A4-A5CF-47F5-A994-4B49338A8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0576A-3AF1-4338-9B62-727E6516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6C81-8393-4BC5-944F-E35028E8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C3F15-E226-4E01-A73E-495C79F1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0FC59-D8F4-4FB0-8540-2F3C8022C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54E82-A232-4F86-8FBB-3DA7F599D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CBC0C-F7E6-4D01-99DE-023B9777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C9B3-1799-4D73-A833-F3F47353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3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F123-EDFD-4710-9B4F-1B6810283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FCE4A-9D6B-47F1-83E8-51E01BCDF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0EB06-D287-46BF-BC0A-1F5D2241C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8B839-1919-47DA-B6BE-605938A3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7B6D6-F82D-48DC-BDF5-102568782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9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F2B7C-DF84-4233-938A-0BF39AFE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D161D-5418-4205-870A-1D694BEB77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A26BD-96CD-4B7C-A654-EB68358B7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2BAF4-3009-4323-94D9-10FA23FC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0C683-6B56-4E55-B565-F2BE10B8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4D7F2-4AFC-4D28-A653-69DB3F37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FDDBB-E0EF-46BA-91E4-E6EB62BD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F630A-F0CE-4678-94F1-B52BB44E3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8E4FFE-4544-46FD-A312-B68776916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F5170-6A8C-433B-B8F6-B0981E2AB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B50EF9-7C7D-4284-9BCE-DBFB20053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F6E292-03C3-48C6-987D-5D66C5070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FE9E1D-341D-499A-AA75-DF58D62E9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3BD0B4-1BCB-43BE-9DEA-531F39D7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79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E6BEE-7346-4FC8-9918-434C25C3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35E91A-1690-4E2E-B175-43034D38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C378EB-3F89-4D92-B948-E16C76840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5B4AE-7488-4CE0-81F2-930B74DE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2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1E27F8-BDBB-427D-AF37-BBD026C5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A3076-1A6D-4C55-8F59-9EEEAAFE7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310C3-9EA3-43D0-9B8A-0DC02E96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0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B41B3-7D87-4F41-B288-0203C5ABE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D708C-747B-4D0B-B4AB-EBC5FA0CE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1B608-1F05-490D-BCE1-BD4CD1D68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FFDF2-C671-43C1-885E-2AFBCBFB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4296E-37F8-4409-AFF7-66F93F02B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09FB0-024B-4571-975C-529608C4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9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832F3-A601-400D-B809-508DB2CF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9662C-F54E-4B23-9EF3-E2E9C5EAC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694B5-9474-4590-8812-67A5CB9A2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4FD406-4299-40CF-929D-082887A0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06696-9EA9-45D8-BAC7-C0E62F3CA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26422-5D73-4D65-A483-BE148AE4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4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E596B3-E142-4EF3-8E9F-0CBF88D0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33938-FDA7-4D11-996E-5D5708673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B9B84-92F6-4FBD-A24A-A082FDC4B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AD447-A34D-4BB0-8AFA-EA8B785498B2}" type="datetimeFigureOut">
              <a:rPr lang="en-US" smtClean="0"/>
              <a:t>1/10/2026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C6FD9-73C1-4328-83F3-60675CCF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729AA-4A92-44F2-A3FE-21F3C84B4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D6BF6-E7AC-4CC1-A793-BBC1D548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be.com/drmelhossein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" TargetMode="External"/><Relationship Id="rId2" Type="http://schemas.openxmlformats.org/officeDocument/2006/relationships/hyperlink" Target="https://www.oecdbetterlifeindex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8EBA0-971E-48A0-9ED1-6DDF3ECC3F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AI Applications in Sciences</a:t>
            </a:r>
            <a:br>
              <a:rPr lang="en-US" dirty="0"/>
            </a:br>
            <a:r>
              <a:rPr lang="en-US" sz="4000" b="1" dirty="0">
                <a:solidFill>
                  <a:srgbClr val="FF0000"/>
                </a:solidFill>
              </a:rPr>
              <a:t>|</a:t>
            </a:r>
            <a:r>
              <a:rPr lang="en-US" sz="4000" b="1" dirty="0">
                <a:solidFill>
                  <a:srgbClr val="0070C0"/>
                </a:solidFill>
              </a:rPr>
              <a:t>From Data to Discovery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26A551-F4F2-4939-9282-572DF6EEA0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ar-EG" dirty="0"/>
              <a:t>🎤</a:t>
            </a:r>
            <a:r>
              <a:rPr lang="en-US" dirty="0"/>
              <a:t> Guest Lecture by </a:t>
            </a:r>
          </a:p>
          <a:p>
            <a:pPr algn="l"/>
            <a:r>
              <a:rPr lang="ar-EG" dirty="0"/>
              <a:t>👤</a:t>
            </a:r>
            <a:r>
              <a:rPr lang="en-US" dirty="0"/>
              <a:t> Prof. Dr. Mostafa Elhosseini</a:t>
            </a:r>
          </a:p>
          <a:p>
            <a:pPr algn="l"/>
            <a:r>
              <a:rPr lang="ar-EG" dirty="0"/>
              <a:t>🏛️</a:t>
            </a:r>
            <a:r>
              <a:rPr lang="en-US" dirty="0"/>
              <a:t> Mansoura University </a:t>
            </a:r>
          </a:p>
          <a:p>
            <a:pPr algn="l"/>
            <a:r>
              <a:rPr lang="en-US" dirty="0">
                <a:hlinkClick r:id="rId2"/>
              </a:rPr>
              <a:t>https://youtube.com/drmelhosseini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317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2D0AB-E625-35B3-31CD-A7C3BDC9E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AA55-E5F1-730E-FB7B-8482FDA11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3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FB03-E20C-6984-5C09-08E735FBD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Across the planet, natural systems are constantly changing.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Data is collected from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🛰️ Satellites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🌡️ Weather stations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🌊 Oceans, forests, and cities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Scientists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Study long-term trends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Build physical and mathematical models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Analyze historical records</a:t>
            </a:r>
          </a:p>
        </p:txBody>
      </p:sp>
    </p:spTree>
    <p:extLst>
      <p:ext uri="{BB962C8B-B14F-4D97-AF65-F5344CB8AC3E}">
        <p14:creationId xmlns:p14="http://schemas.microsoft.com/office/powerpoint/2010/main" val="13653593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3CDD1-EEE5-CA92-CD54-3127C741E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A086C-9968-8310-C490-EFDD0B679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Fitness: connecting GA to machine learning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13539-613E-4A2A-5DF5-339D22CE5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Fitness = performance measure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In ML, fitness may be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Prediction accuracy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Error reduction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Model performance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connection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Genetic algorithms optimize the same objective as learning models—performance.</a:t>
            </a:r>
          </a:p>
        </p:txBody>
      </p:sp>
    </p:spTree>
    <p:extLst>
      <p:ext uri="{BB962C8B-B14F-4D97-AF65-F5344CB8AC3E}">
        <p14:creationId xmlns:p14="http://schemas.microsoft.com/office/powerpoint/2010/main" val="40150685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76A76-E42D-70EA-67CA-C14BAB653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EE6D6-1B23-AD2F-65A3-709F87BCB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use Genetic Algorithms? 🤔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FBB60-4467-DA05-DA95-333F7A1FC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Genetic Algorithms are useful when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search space is large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problem is nonlinear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Gradients are unavailable or unreliable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Multiple good solutions may exist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GA is powerful when classical optimization struggles.</a:t>
            </a:r>
          </a:p>
        </p:txBody>
      </p:sp>
    </p:spTree>
    <p:extLst>
      <p:ext uri="{BB962C8B-B14F-4D97-AF65-F5344CB8AC3E}">
        <p14:creationId xmlns:p14="http://schemas.microsoft.com/office/powerpoint/2010/main" val="7504982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4EEEF-006B-24E4-18A2-C0791BD81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F3074-1CA8-7CDE-43BD-166BCDE53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Genetic Algorithms in scientific applications 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90A01-23F4-4242-FFDC-A48C59DE4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GA can be used for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Parameter optimization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Feature selection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Model tuning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Engineering design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insight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GA helps search, not decide meaning.</a:t>
            </a:r>
          </a:p>
        </p:txBody>
      </p:sp>
    </p:spTree>
    <p:extLst>
      <p:ext uri="{BB962C8B-B14F-4D97-AF65-F5344CB8AC3E}">
        <p14:creationId xmlns:p14="http://schemas.microsoft.com/office/powerpoint/2010/main" val="281722658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1D6F-0938-74D7-36E8-CB51AD976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F0CF-0A69-A8F5-4F3E-48EF6FB3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Connecting back to science 🧠🔬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81929-EB70-76B0-127D-933D76393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Models describe phenomena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Errors quantify mismatch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improves models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Heuristics make learning practical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Genetic algorithms explore complex spaces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Core 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is how machines learn; interpretation is how scientists understand.</a:t>
            </a:r>
          </a:p>
        </p:txBody>
      </p:sp>
    </p:spTree>
    <p:extLst>
      <p:ext uri="{BB962C8B-B14F-4D97-AF65-F5344CB8AC3E}">
        <p14:creationId xmlns:p14="http://schemas.microsoft.com/office/powerpoint/2010/main" val="240954675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76E1F-1E15-1D1B-936D-45F372904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2F1B7-6502-D891-1F16-16896EF61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Closing this section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409F3-B08C-6061-B6BA-A59BC17B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Genetic Algorithms show us that: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Learning is a search process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Nature-inspired strategies can solve hard problems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There is no free lunch in optimization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Final sentence: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machine learning, we don’t find perfect solutions—we evolve better ones.</a:t>
            </a:r>
          </a:p>
        </p:txBody>
      </p:sp>
    </p:spTree>
    <p:extLst>
      <p:ext uri="{BB962C8B-B14F-4D97-AF65-F5344CB8AC3E}">
        <p14:creationId xmlns:p14="http://schemas.microsoft.com/office/powerpoint/2010/main" val="284084639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A6BF0-0B2C-F1C1-8C7D-3DD1A4D03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440E5-5DB1-9CAA-A89F-4072FD12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👉 The Metaheuristic Optimization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68302-5585-EB34-2ED4-833FA27B5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Despite their different inspirations, all metaheuristic algorithms follow the same logic.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They differ in how they do it, not what they do.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Core loop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Initialize → Evaluate → Update → Repeat</a:t>
            </a:r>
          </a:p>
        </p:txBody>
      </p:sp>
    </p:spTree>
    <p:extLst>
      <p:ext uri="{BB962C8B-B14F-4D97-AF65-F5344CB8AC3E}">
        <p14:creationId xmlns:p14="http://schemas.microsoft.com/office/powerpoint/2010/main" val="33249260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AF784-768E-19B0-1E0C-FFAA86E71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F83AA-6748-103A-F09A-06070D462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Step 1: Initial solution population 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14D9-6258-4E18-AA00-6AF3E9D32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u="sng" dirty="0"/>
              <a:t>Every metaheuristic begins with candidate solutions</a:t>
            </a:r>
            <a:r>
              <a:rPr lang="en-US" dirty="0"/>
              <a:t>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🧬 A population (or a set) of solutions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🎯 Each solution represents a possible answer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🎲 Usually initialized randomly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We start with diversity, not perfection.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This prevents early bias and encourages exploration.</a:t>
            </a:r>
          </a:p>
        </p:txBody>
      </p:sp>
    </p:spTree>
    <p:extLst>
      <p:ext uri="{BB962C8B-B14F-4D97-AF65-F5344CB8AC3E}">
        <p14:creationId xmlns:p14="http://schemas.microsoft.com/office/powerpoint/2010/main" val="2962992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430D3-7952-5B8B-2A3B-01D3AF074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24429-DB78-F426-0A02-98B36497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a “solution” really? 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17183-003F-26B3-1715-AD9641A40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In optimization, a solution may represent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📐 Model parameters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🔢 Feature subsets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⚙️ Design configurations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Connection to ML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Each solution = one possible model or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26657299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0CCC-0D75-747A-316C-AB56EF51F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92C0-2100-31C6-C0C0-384156E1A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Step 2: Fitness evaluation 📊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3A185-4071-77E5-BEF3-75BC6E625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Each solution is evaluated using a fitness function</a:t>
            </a:r>
            <a:r>
              <a:rPr lang="en-US" dirty="0"/>
              <a:t>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🎯 Fitness measures solution quality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📉 Often related to error or performance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🔍 Provides feedback to guide search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principle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Fitness defines what “good” means.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Without fitness, there is no learning.</a:t>
            </a:r>
          </a:p>
        </p:txBody>
      </p:sp>
    </p:spTree>
    <p:extLst>
      <p:ext uri="{BB962C8B-B14F-4D97-AF65-F5344CB8AC3E}">
        <p14:creationId xmlns:p14="http://schemas.microsoft.com/office/powerpoint/2010/main" val="353977440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9EF12-5652-8314-2BF9-52348355A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5345-7869-87DA-C0D5-4EF72D1CE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Fitness is not truth ⚠️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C92-B3DD-DA9E-8D28-0FF59B81E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u="sng" dirty="0"/>
              <a:t>Important scientific warning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Fitness reflects objectives, not reality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good score does not guarantee understanding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Poorly defined fitness leads to misleading solutions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follows the metric you choose—not the phenomenon itself.</a:t>
            </a:r>
          </a:p>
        </p:txBody>
      </p:sp>
    </p:spTree>
    <p:extLst>
      <p:ext uri="{BB962C8B-B14F-4D97-AF65-F5344CB8AC3E}">
        <p14:creationId xmlns:p14="http://schemas.microsoft.com/office/powerpoint/2010/main" val="2763489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52183-470D-D815-DCB8-0E999214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2ED1B-8506-3FF6-8E4E-629DAEED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3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820EA-3BDC-D3A2-0BB7-D301C1381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Yet the challenge remains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📈 Enormous volumes of data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🌪️ Highly complex and interconnected systems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🔄 Patterns that change across space and time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5126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5F03-AF39-935B-4576-7762426D9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F58C9-39A7-3B8F-9A0E-3839B98A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Step 3: Updating solutions 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3BE9B-CDFB-DA85-A7B5-700CDD17F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After evaluation, solutions are updated.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This update balances two opposing forces: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🔎 Exploration: searching new regions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🎯 Exploitation: refining good solutions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tension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Too much exploration → slow progress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Too much exploitation → premature convergence</a:t>
            </a:r>
          </a:p>
        </p:txBody>
      </p:sp>
    </p:spTree>
    <p:extLst>
      <p:ext uri="{BB962C8B-B14F-4D97-AF65-F5344CB8AC3E}">
        <p14:creationId xmlns:p14="http://schemas.microsoft.com/office/powerpoint/2010/main" val="24743881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0F6F8-DA33-02AF-4217-A86B4265B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F875-A3A8-7900-8EFF-4B051AB9C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Exploration 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A92D8-69E4-1636-72FF-57EA35910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Exploration means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Trying new, unseen regions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Escaping local optima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Maintaining diversity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Scientific analogy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Exploring new hypotheses, even risky ones.</a:t>
            </a:r>
          </a:p>
        </p:txBody>
      </p:sp>
    </p:spTree>
    <p:extLst>
      <p:ext uri="{BB962C8B-B14F-4D97-AF65-F5344CB8AC3E}">
        <p14:creationId xmlns:p14="http://schemas.microsoft.com/office/powerpoint/2010/main" val="76080728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613E5-E570-EB4D-6320-9F1EFCD53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89F6D-0CB4-5461-E72B-AC5357603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Exploitation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546E9-2A30-F32D-380E-D6F3514CC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Exploitation means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Improving promising solutions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Refining known good regions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Converging toward better performance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Scientific analogy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Refining a promising theory with more experiments.</a:t>
            </a:r>
          </a:p>
        </p:txBody>
      </p:sp>
    </p:spTree>
    <p:extLst>
      <p:ext uri="{BB962C8B-B14F-4D97-AF65-F5344CB8AC3E}">
        <p14:creationId xmlns:p14="http://schemas.microsoft.com/office/powerpoint/2010/main" val="14842331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94F61-AEC5-FACB-A056-C76AC4A2C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BA65F-1ECB-D4B4-DDA8-BD36C38C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art of balance ⚖️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44F17-F3C5-4CB0-C199-D95AEED3C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Effective metaheuristics manage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When to explore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When to exploit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much randomness to allow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insight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is not about speed—it’s about balance.</a:t>
            </a:r>
          </a:p>
        </p:txBody>
      </p:sp>
    </p:spTree>
    <p:extLst>
      <p:ext uri="{BB962C8B-B14F-4D97-AF65-F5344CB8AC3E}">
        <p14:creationId xmlns:p14="http://schemas.microsoft.com/office/powerpoint/2010/main" val="274173807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1585A-56DA-2163-98AD-32F50312C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1BE89-A687-71C3-5E80-CD189A9DF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Step 4: Iteration 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413CA-984A-7266-3CE1-36199F8E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process repeats: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Evaluate → Update → Evaluate again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Over time: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Poor solutions disappear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Better solutions dominate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Performance improves gradually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Learning emerges through repetition.</a:t>
            </a:r>
          </a:p>
        </p:txBody>
      </p:sp>
    </p:spTree>
    <p:extLst>
      <p:ext uri="{BB962C8B-B14F-4D97-AF65-F5344CB8AC3E}">
        <p14:creationId xmlns:p14="http://schemas.microsoft.com/office/powerpoint/2010/main" val="225058915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1E61F-9DA1-19B2-34CD-AA3654CF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E162-DD56-833A-459F-1A705F796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When does the process stop? ⏹️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B828E-EE61-8AC9-EB86-830E10A7B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Metaheuristic optimization stops when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🕒 A maximum number of iterations is reached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📉 Improvement becomes negligible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🎯 Performance is satisfactory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stops when progress no longer justifies cost.</a:t>
            </a:r>
          </a:p>
        </p:txBody>
      </p:sp>
    </p:spTree>
    <p:extLst>
      <p:ext uri="{BB962C8B-B14F-4D97-AF65-F5344CB8AC3E}">
        <p14:creationId xmlns:p14="http://schemas.microsoft.com/office/powerpoint/2010/main" val="218511334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DB063-159F-8412-F574-CD2437C76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B5256-50B8-A012-3E4C-69EB5B4F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One framework, many algorithms 🌐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115D2-98E0-3DB7-E70A-48BC388C1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Different metaheuristics differ mainly in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solutions are updated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exploration is encouraged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exploitation is enforced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u="sng" dirty="0"/>
              <a:t>But all share the same backbone</a:t>
            </a:r>
            <a:r>
              <a:rPr lang="en-US" dirty="0"/>
              <a:t>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Population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Fitness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Update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Iteration</a:t>
            </a:r>
          </a:p>
        </p:txBody>
      </p:sp>
    </p:spTree>
    <p:extLst>
      <p:ext uri="{BB962C8B-B14F-4D97-AF65-F5344CB8AC3E}">
        <p14:creationId xmlns:p14="http://schemas.microsoft.com/office/powerpoint/2010/main" val="5317681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45E4D-7B66-F6BB-777B-4D5A31204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6D03C-16A9-E082-8AC5-8778C6743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Genetic Algorithm as an example 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9A463-EDB1-7C1A-F801-75D93F3E3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In Genetic Algorithms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🧬 Population = chromosomes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🎯 Fitness = performance score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🔀 Update = selection, crossover, mutation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🔁 Iteration = generations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GA is one instantiation of the general metaheuristic framework.</a:t>
            </a:r>
          </a:p>
        </p:txBody>
      </p:sp>
    </p:spTree>
    <p:extLst>
      <p:ext uri="{BB962C8B-B14F-4D97-AF65-F5344CB8AC3E}">
        <p14:creationId xmlns:p14="http://schemas.microsoft.com/office/powerpoint/2010/main" val="162527111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280E5-27A6-DEB6-A58D-66AF876DD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0CE70-B017-457F-1282-BEEC9AC86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Trending Metaheuristic Algorithms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DB8709-43BB-92BB-05C8-5B8E03912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988180"/>
              </p:ext>
            </p:extLst>
          </p:nvPr>
        </p:nvGraphicFramePr>
        <p:xfrm>
          <a:off x="838200" y="2218214"/>
          <a:ext cx="10515600" cy="35661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25383690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919888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65289503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24135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Metaheuristic Algorithm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Core Inspiration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Exploration Operator </a:t>
                      </a:r>
                      <a:r>
                        <a:rPr lang="ar-EG"/>
                        <a:t>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Exploitation Operator </a:t>
                      </a:r>
                      <a:r>
                        <a:rPr lang="ar-EG"/>
                        <a:t>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026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Genetic Algorithm (GA)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Biological evolution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Mutation (random gene changes)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Selection + Crossover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6271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Particle Swarm Optimization (PSO)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Social behavior (birds/fish)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Random velocity component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Attraction toward global &amp; personal best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8154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Differential Evolution (DE)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Population differences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Vector-based mutation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Greedy selection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850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Grey Wolf Optimizer (GWO)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Wolf hunting hierarchy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Position diversification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Leader-guided convergence (α, β, δ)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4166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Whale Optimization Algorithm (WOA)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Bubble-net hunting strategy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Random/spiral movement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Shrinking encircling mechanism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6814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49386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B4142-A715-F4BC-7214-6ACF9BDA8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239F6-E6C4-A606-C7F5-5C76481D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future of AI in sciences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8B686-8047-3217-0461-EEFBD8BCE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Future science will involve: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🚀 AI-driven discovery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🧪 Automated experimentation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🔗 Integration of data and theory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ar-EG" dirty="0"/>
              <a:t>🔮</a:t>
            </a:r>
            <a:r>
              <a:rPr lang="en-US" dirty="0"/>
              <a:t>Message: AI will reshape how discoveries are made, not who makes them.</a:t>
            </a:r>
          </a:p>
        </p:txBody>
      </p:sp>
    </p:spTree>
    <p:extLst>
      <p:ext uri="{BB962C8B-B14F-4D97-AF65-F5344CB8AC3E}">
        <p14:creationId xmlns:p14="http://schemas.microsoft.com/office/powerpoint/2010/main" val="166341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3717F-69B4-B972-B301-AFF737A37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D777-902A-BA55-D30F-5852AB81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3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BCF63-6814-885A-05D2-597B0485C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Some critical signals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🔍 Are weak and noisy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⏳ Emerge slowly over years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🌍 Only appear at large scale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challenge </a:t>
            </a:r>
            <a:r>
              <a:rPr lang="en-US" dirty="0"/>
              <a:t>🎯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can scientists detect early warning signals and understand complex environmental changes when the system is vast, dynamic, and full of uncertainty?</a:t>
            </a:r>
          </a:p>
        </p:txBody>
      </p:sp>
    </p:spTree>
    <p:extLst>
      <p:ext uri="{BB962C8B-B14F-4D97-AF65-F5344CB8AC3E}">
        <p14:creationId xmlns:p14="http://schemas.microsoft.com/office/powerpoint/2010/main" val="145224725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1831C-D0FA-4126-7089-C34C0090F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958B-36C5-A7D9-B427-B631E811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9FA02-B73A-2355-C4E5-F17B522E9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Artificial Intelligence is: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🛠️ A tool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🤝 A collaborator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🔬 A scientific instrument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✨ </a:t>
            </a:r>
            <a:r>
              <a:rPr lang="en-US" b="1" u="sng" dirty="0"/>
              <a:t>Final 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future of science belongs to those who can think with machines, not against them.</a:t>
            </a:r>
          </a:p>
        </p:txBody>
      </p:sp>
    </p:spTree>
    <p:extLst>
      <p:ext uri="{BB962C8B-B14F-4D97-AF65-F5344CB8AC3E}">
        <p14:creationId xmlns:p14="http://schemas.microsoft.com/office/powerpoint/2010/main" val="3693545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82D7A-3A10-EC6F-EFD0-5A6C29BA6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2657-9D9E-54CA-1237-1EFB70F27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4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ED9A1-EF05-7C9D-7F87-482E1224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manufacturing company runs a production line that coats materials with a protective layer.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The process is stable.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Products meet specifications.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Customers are satisfied.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But there is one parameter that everyone talks about: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➡️ </a:t>
            </a:r>
            <a:r>
              <a:rPr lang="en-US" b="1" dirty="0"/>
              <a:t>The coating temperature</a:t>
            </a:r>
          </a:p>
        </p:txBody>
      </p:sp>
    </p:spTree>
    <p:extLst>
      <p:ext uri="{BB962C8B-B14F-4D97-AF65-F5344CB8AC3E}">
        <p14:creationId xmlns:p14="http://schemas.microsoft.com/office/powerpoint/2010/main" val="1589322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D25EF-22C8-A379-1000-F56063CAB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7E8F4-3435-3A92-7645-29FA278DD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4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0923B-D01D-0D3E-F785-486A2D4C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What the team knows </a:t>
            </a:r>
            <a:r>
              <a:rPr lang="en-US" dirty="0"/>
              <a:t>👩‍🔬👨‍🏭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If the temperature is too low → the coating is weak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If the temperature is too high → defects appear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There is a sweet spot, but no one knows exactly where it is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So, the engineers do what they have always done.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Manual tuning begins 🔄</a:t>
            </a:r>
          </a:p>
        </p:txBody>
      </p:sp>
    </p:spTree>
    <p:extLst>
      <p:ext uri="{BB962C8B-B14F-4D97-AF65-F5344CB8AC3E}">
        <p14:creationId xmlns:p14="http://schemas.microsoft.com/office/powerpoint/2010/main" val="2177357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F9AE4-8C45-FC91-9E7C-DEBEC647A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5DAB1-34C9-00B4-CE8E-76BCDE64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4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E015E-CDBD-A908-DE00-491EFC98D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486276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Manual tuning begins </a:t>
            </a:r>
            <a:r>
              <a:rPr lang="en-US" dirty="0"/>
              <a:t>🔄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They: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Increase the temperature slightly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Run a batch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Inspect the output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Then: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Decrease it slightly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Run another batch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Inspect again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2F1568-B107-A891-01A7-C380B7969E0B}"/>
              </a:ext>
            </a:extLst>
          </p:cNvPr>
          <p:cNvSpPr txBox="1">
            <a:spLocks/>
          </p:cNvSpPr>
          <p:nvPr/>
        </p:nvSpPr>
        <p:spPr>
          <a:xfrm>
            <a:off x="6010274" y="1825625"/>
            <a:ext cx="44862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Each experiment: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Takes hours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Costs material</a:t>
            </a:r>
          </a:p>
          <a:p>
            <a:pPr lvl="1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Delays production</a:t>
            </a:r>
          </a:p>
        </p:txBody>
      </p:sp>
    </p:spTree>
    <p:extLst>
      <p:ext uri="{BB962C8B-B14F-4D97-AF65-F5344CB8AC3E}">
        <p14:creationId xmlns:p14="http://schemas.microsoft.com/office/powerpoint/2010/main" val="4033333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40C45-F168-E488-0F0C-2BC329F03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7CB16-5A7C-1EEA-73D6-1078D8A84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4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F2BB7-3090-6C90-C125-D448E327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hidden problem </a:t>
            </a:r>
            <a:r>
              <a:rPr lang="en-US" dirty="0"/>
              <a:t>⚠️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After weeks of tuning, something strange happens.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“best” temperature: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Works well in the morning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Fails in the afternoon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Changes when humidity changes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Changes when raw materials change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team realizes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optimal value is not fixed.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It depends on many interacting factors.</a:t>
            </a:r>
          </a:p>
        </p:txBody>
      </p:sp>
    </p:spTree>
    <p:extLst>
      <p:ext uri="{BB962C8B-B14F-4D97-AF65-F5344CB8AC3E}">
        <p14:creationId xmlns:p14="http://schemas.microsoft.com/office/powerpoint/2010/main" val="3164717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5DF6A-84B1-40D0-AF44-C4DF53C9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C4BBF-ED7A-0992-5731-151773669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4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85430-32EA-C9C9-F366-2F6AADA37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challenge </a:t>
            </a:r>
            <a:r>
              <a:rPr lang="en-US" dirty="0"/>
              <a:t>🎯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The problem is no longer: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What temperature should we choose?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question becomes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can we continuously adjust this parameter as conditions change, without stopping production?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At this point, experience alone is not enough — the system needs to learn from data.</a:t>
            </a:r>
          </a:p>
        </p:txBody>
      </p:sp>
    </p:spTree>
    <p:extLst>
      <p:ext uri="{BB962C8B-B14F-4D97-AF65-F5344CB8AC3E}">
        <p14:creationId xmlns:p14="http://schemas.microsoft.com/office/powerpoint/2010/main" val="428347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FF078-A86E-CD21-F4CF-83A4AE5AA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3E97E-E76A-9D88-20C8-F8AAE2A46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5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34252-7B9B-922C-FF26-4A336C6D2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professional athlete is preparing for an important competition.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Training data is collected every day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⏱️ Training duration and intensity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❤️ Heart rate and recovery time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🦵 Movement patterns and load on joints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😴 Sleep and fatigue indicators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The coach reviews the data regularly and adjusts the training plan.</a:t>
            </a:r>
          </a:p>
        </p:txBody>
      </p:sp>
    </p:spTree>
    <p:extLst>
      <p:ext uri="{BB962C8B-B14F-4D97-AF65-F5344CB8AC3E}">
        <p14:creationId xmlns:p14="http://schemas.microsoft.com/office/powerpoint/2010/main" val="3710758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A64E-5B5E-D19F-337A-BE52836FC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39D43-E3A0-D316-0AE1-A8608FBFD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5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73291-8D1C-BEA6-6921-85599A6F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What starts to happen ❓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Individually, everything looks fine: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Training intensity is within limits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No pain is reported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Performance is improving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But over weeks: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Small changes appear in movement patterns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Recovery time slowly increases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Fatigue accumulates across sessions</a:t>
            </a:r>
          </a:p>
        </p:txBody>
      </p:sp>
    </p:spTree>
    <p:extLst>
      <p:ext uri="{BB962C8B-B14F-4D97-AF65-F5344CB8AC3E}">
        <p14:creationId xmlns:p14="http://schemas.microsoft.com/office/powerpoint/2010/main" val="411605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Different fields. Same challenge.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Enters the Scene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Simple Puzzle → Machine Learning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Classification &amp; Regression 📊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Big Picture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Regression in the Real World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Data Pitfalls: Garbage In, Garbage Out 🚨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Literary Digest Poll: Big Sample, Wrong Conclusion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Why Optimization Matters in ML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31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A48D3-40BA-EED5-CE01-C01FD1214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D0F3-3023-3800-102D-83D073C7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5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164B2-5716-C697-2A23-6C6503C2C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hidden problem </a:t>
            </a:r>
            <a:r>
              <a:rPr lang="en-US" dirty="0"/>
              <a:t>⚠️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 injury does not come suddenly.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It develops when: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Multiple small signals combine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Patterns evolve over time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Human observation misses subtle trends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By the time symptoms appear: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 injury is already serious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Training must stop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Competition is missed</a:t>
            </a:r>
          </a:p>
        </p:txBody>
      </p:sp>
    </p:spTree>
    <p:extLst>
      <p:ext uri="{BB962C8B-B14F-4D97-AF65-F5344CB8AC3E}">
        <p14:creationId xmlns:p14="http://schemas.microsoft.com/office/powerpoint/2010/main" val="2801456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091DA-220C-0F46-CE10-398469D5A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A509-6C74-6EAC-6642-774023A9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5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2AF0F-6C2E-3694-B64D-AA57F8BAC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challenge </a:t>
            </a:r>
            <a:r>
              <a:rPr lang="en-US" dirty="0"/>
              <a:t>🎯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question is not: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Is the athlete injured today?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question is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Can we detect early warning patterns across many signals before the injury happens?</a:t>
            </a:r>
          </a:p>
        </p:txBody>
      </p:sp>
    </p:spTree>
    <p:extLst>
      <p:ext uri="{BB962C8B-B14F-4D97-AF65-F5344CB8AC3E}">
        <p14:creationId xmlns:p14="http://schemas.microsoft.com/office/powerpoint/2010/main" val="2435401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992B7-A8F1-6804-F3ED-DE2C622F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4C199-E673-160A-EAAE-6546BC1C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World Changed: Data Everywhere 📊🚀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2322D-EBB3-F6C6-97BA-4ECC85EF1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Today, science looks very different</a:t>
            </a:r>
            <a:r>
              <a:rPr lang="en-US" dirty="0"/>
              <a:t>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🧬 Biology produces huge data every day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🛰️ Space missions collect massive images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🌍 Sensors record everything, all the time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At the same time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💻 Computers became faster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⚡ GPUs process data at incredible speed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Humans alone can no longer analyze all this data.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2797-0E2D-9978-E0B8-FA993A9A6CB8}"/>
              </a:ext>
            </a:extLst>
          </p:cNvPr>
          <p:cNvSpPr txBox="1"/>
          <p:nvPr/>
        </p:nvSpPr>
        <p:spPr>
          <a:xfrm>
            <a:off x="3800474" y="5130284"/>
            <a:ext cx="4591050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EG" sz="2000" dirty="0"/>
              <a:t>لم يعد الإنسان وحده قادرًا على تحليل كل هذه البيانات</a:t>
            </a:r>
          </a:p>
        </p:txBody>
      </p:sp>
    </p:spTree>
    <p:extLst>
      <p:ext uri="{BB962C8B-B14F-4D97-AF65-F5344CB8AC3E}">
        <p14:creationId xmlns:p14="http://schemas.microsoft.com/office/powerpoint/2010/main" val="1122548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8159-5460-AE9D-551D-66867416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A28E-1B1E-7DFD-AB86-85C870550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AI Enters the Scene 🤖✨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EF677-C40B-2A74-F83B-665C82FF1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Science has evolved through stages: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Observation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Theory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Simulation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b="1" dirty="0"/>
              <a:t>Artificial Intelligence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is the </a:t>
            </a:r>
            <a:r>
              <a:rPr lang="en-US" b="1" dirty="0"/>
              <a:t>4th way of doing science</a:t>
            </a:r>
            <a:r>
              <a:rPr lang="en-US" dirty="0"/>
              <a:t>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Simple 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helps us see patterns we cannot see by ourselves.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A2246-0A30-513A-5042-35B2FDFBCC05}"/>
              </a:ext>
            </a:extLst>
          </p:cNvPr>
          <p:cNvSpPr txBox="1"/>
          <p:nvPr/>
        </p:nvSpPr>
        <p:spPr>
          <a:xfrm>
            <a:off x="3371850" y="3882509"/>
            <a:ext cx="5419725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EG" sz="2400" dirty="0"/>
              <a:t>الذكاء الاصطناعي هو الأسلوب الرابع لممارسة العلم.</a:t>
            </a:r>
          </a:p>
        </p:txBody>
      </p:sp>
    </p:spTree>
    <p:extLst>
      <p:ext uri="{BB962C8B-B14F-4D97-AF65-F5344CB8AC3E}">
        <p14:creationId xmlns:p14="http://schemas.microsoft.com/office/powerpoint/2010/main" val="3212404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17567-8BF1-0E9B-5E9D-EC3D97628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E3838-A131-712B-B285-5E59E64AD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 Big Moment: Nobel Recognition 🏆🤖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DD97B-2AEB-5801-1894-3323E4391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2024, something important happened.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was officially recognized by the Nobel Prize.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🧠 Physics → Neural networks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🧬 Chemistry → AlphaFold solved protein structures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Meaning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is no longer experimental. AI is now part of mainstream science.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A39D0-5916-DBAA-C9B1-74CAFEAF89D3}"/>
              </a:ext>
            </a:extLst>
          </p:cNvPr>
          <p:cNvSpPr txBox="1"/>
          <p:nvPr/>
        </p:nvSpPr>
        <p:spPr>
          <a:xfrm>
            <a:off x="4600575" y="4673084"/>
            <a:ext cx="6096000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EG" sz="2400" dirty="0"/>
              <a:t>الذكاء الاصطناعي لم يعد تجربة، بل أصبح جزءًا من العلم</a:t>
            </a:r>
          </a:p>
        </p:txBody>
      </p:sp>
    </p:spTree>
    <p:extLst>
      <p:ext uri="{BB962C8B-B14F-4D97-AF65-F5344CB8AC3E}">
        <p14:creationId xmlns:p14="http://schemas.microsoft.com/office/powerpoint/2010/main" val="3283129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88A4-59FB-12D4-22DA-318FD9976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FD50D-C3D3-D9BF-656D-E65CAA80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This Matters to YOU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DD525-926A-FD9F-79B7-B3D11EE6B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This is not just news headlines.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AI is already helping to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💊 Discover new medicines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🔋 Design better batteries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🌦️ Predict extreme climate events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🌌 Explore the universe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takeaway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changes what questions we can ask — and how fast we get answers.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DB6057-625C-5BAB-293A-44DB15A7396C}"/>
              </a:ext>
            </a:extLst>
          </p:cNvPr>
          <p:cNvSpPr txBox="1"/>
          <p:nvPr/>
        </p:nvSpPr>
        <p:spPr>
          <a:xfrm>
            <a:off x="5715000" y="4095750"/>
            <a:ext cx="5638799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2000" dirty="0"/>
              <a:t>الذكاء الاصطناعي يوسّع فضولنا العلمي… ويُسرّع الاكتشاف.</a:t>
            </a:r>
          </a:p>
          <a:p>
            <a:pPr algn="r" rtl="1"/>
            <a:r>
              <a:rPr lang="ar-EG" sz="2000" dirty="0"/>
              <a:t>الذكاء الاصطناعي لا يعطي إجابات أسرع فقط،</a:t>
            </a:r>
            <a:br>
              <a:rPr lang="ar-EG" sz="2000" dirty="0"/>
            </a:br>
            <a:r>
              <a:rPr lang="ar-EG" sz="2000" dirty="0"/>
              <a:t>بل يسمح لنا بطرح أسئلة لم يكن من الممكن طرحها سابقًا.</a:t>
            </a:r>
          </a:p>
        </p:txBody>
      </p:sp>
    </p:spTree>
    <p:extLst>
      <p:ext uri="{BB962C8B-B14F-4D97-AF65-F5344CB8AC3E}">
        <p14:creationId xmlns:p14="http://schemas.microsoft.com/office/powerpoint/2010/main" val="1393862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21CF-6582-0E6C-AC43-36F932831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81778-C573-5609-0574-F03D4B5DB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do sciences need AI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2455C-A66D-E46D-DFFE-CA6970D5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Modern sciences face three major challenges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ar-EG" dirty="0"/>
              <a:t>📈</a:t>
            </a:r>
            <a:r>
              <a:rPr lang="en-US" dirty="0"/>
              <a:t>Massive volumes of data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ar-EG" dirty="0"/>
              <a:t>🧩</a:t>
            </a:r>
            <a:r>
              <a:rPr lang="en-US" dirty="0"/>
              <a:t>Increasing system complexity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⏳Limited human capacity to analyze all possibilities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ar-EG" dirty="0"/>
              <a:t>🧠</a:t>
            </a:r>
            <a:r>
              <a:rPr lang="en-US" dirty="0"/>
              <a:t>AI appears when traditional analysis reaches cognitive limits.</a:t>
            </a:r>
          </a:p>
        </p:txBody>
      </p:sp>
    </p:spTree>
    <p:extLst>
      <p:ext uri="{BB962C8B-B14F-4D97-AF65-F5344CB8AC3E}">
        <p14:creationId xmlns:p14="http://schemas.microsoft.com/office/powerpoint/2010/main" val="1460082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6845-973C-48E8-2410-FACF4AA6C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1E443-DAEF-02C5-8102-C9BB520F3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AI is not magic. It’s an instrument.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31E5C-9ED4-ABEC-97E3-39EBAB634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Artificial Intelligence is a set of computational methods that: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🧠</a:t>
            </a:r>
            <a:r>
              <a:rPr lang="en-US" dirty="0"/>
              <a:t>Learn patterns from data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🔁</a:t>
            </a:r>
            <a:r>
              <a:rPr lang="en-US" dirty="0"/>
              <a:t>Generalize beyond observations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🎯</a:t>
            </a:r>
            <a:r>
              <a:rPr lang="en-US" dirty="0"/>
              <a:t>Support prediction, classification, and decision-making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Message: AI is not intelligence like humans—it is statistical learning at scale.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Observation → Data → Learning → Insight → Decision</a:t>
            </a:r>
          </a:p>
        </p:txBody>
      </p:sp>
    </p:spTree>
    <p:extLst>
      <p:ext uri="{BB962C8B-B14F-4D97-AF65-F5344CB8AC3E}">
        <p14:creationId xmlns:p14="http://schemas.microsoft.com/office/powerpoint/2010/main" val="834769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5FA13-32C5-0E06-DCF3-AD37B7817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4FC99-317A-944E-0A7B-C4BD07E50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Can you find the rule?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2CEF5-B796-91A3-4237-09201F6F7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Observed pairs (dataset)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63 → 318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75 → 235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81 → 78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42 → 28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52 → 69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97 → 263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Question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👉 What is the rule?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👉 What should 72 → ?</a:t>
            </a:r>
          </a:p>
        </p:txBody>
      </p:sp>
    </p:spTree>
    <p:extLst>
      <p:ext uri="{BB962C8B-B14F-4D97-AF65-F5344CB8AC3E}">
        <p14:creationId xmlns:p14="http://schemas.microsoft.com/office/powerpoint/2010/main" val="3839888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Can you find the rule?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📦 </a:t>
            </a:r>
            <a:r>
              <a:rPr lang="en-US" b="1" dirty="0"/>
              <a:t>Dataset</a:t>
            </a:r>
            <a:r>
              <a:rPr lang="en-US" dirty="0"/>
              <a:t>: The given input–output pairs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🔢 </a:t>
            </a:r>
            <a:r>
              <a:rPr lang="en-US" b="1" dirty="0"/>
              <a:t>Patterns</a:t>
            </a:r>
            <a:r>
              <a:rPr lang="en-US" dirty="0"/>
              <a:t>: Relationships inferred from examples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</a:t>
            </a:r>
            <a:r>
              <a:rPr lang="en-US" b="1" dirty="0"/>
              <a:t>Model</a:t>
            </a:r>
            <a:r>
              <a:rPr lang="en-US" dirty="0"/>
              <a:t>: A rule that explains the observed data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🔮 </a:t>
            </a:r>
            <a:r>
              <a:rPr lang="en-US" b="1" dirty="0"/>
              <a:t>Prediction</a:t>
            </a:r>
            <a:r>
              <a:rPr lang="en-US" dirty="0"/>
              <a:t>: Applying the rule to unseen input (72 → ?)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⚠️ </a:t>
            </a:r>
            <a:r>
              <a:rPr lang="en-US" b="1" u="sng" dirty="0"/>
              <a:t>Generalization problem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Different rules can explain the same data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→ Not all rules work for all instances</a:t>
            </a:r>
          </a:p>
        </p:txBody>
      </p:sp>
    </p:spTree>
    <p:extLst>
      <p:ext uri="{BB962C8B-B14F-4D97-AF65-F5344CB8AC3E}">
        <p14:creationId xmlns:p14="http://schemas.microsoft.com/office/powerpoint/2010/main" val="859861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215A1-3A77-1F59-4A8A-B07B59054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DBD5C-C5AF-E9B1-CF73-D982B28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Human Quest for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08676-3A87-F540-7356-CF8C4A631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For hundreds of years, science followed a simple path: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👀 Observe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💡 Think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🧪 Experiment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Great discoveries came from this process: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Isaac Newton → laws of motion 🌍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Charles Darwin → evolution 🧬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Marie Curie → radioactivity ⚛️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Science moved forward using </a:t>
            </a:r>
            <a:r>
              <a:rPr lang="en-US" b="1" dirty="0"/>
              <a:t>careful thinking and limited data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12C49F-A52B-A972-EABD-C98BECC0E86C}"/>
              </a:ext>
            </a:extLst>
          </p:cNvPr>
          <p:cNvSpPr txBox="1"/>
          <p:nvPr/>
        </p:nvSpPr>
        <p:spPr>
          <a:xfrm>
            <a:off x="1219200" y="1296491"/>
            <a:ext cx="3552826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EG" sz="2400" dirty="0"/>
              <a:t>رحلة الإنسان الأزلية نحو المعرفة</a:t>
            </a:r>
          </a:p>
        </p:txBody>
      </p:sp>
    </p:spTree>
    <p:extLst>
      <p:ext uri="{BB962C8B-B14F-4D97-AF65-F5344CB8AC3E}">
        <p14:creationId xmlns:p14="http://schemas.microsoft.com/office/powerpoint/2010/main" val="25008146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u="sng" dirty="0"/>
              <a:t>What Is Machine Learning</a:t>
            </a:r>
            <a:r>
              <a:rPr lang="en-US" dirty="0"/>
              <a:t>?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Machine Learning is the science (and art) of teaching computers to learn from data.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Instead of writing explicit rules: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We give the computer data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It learns patterns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Then it makes decisions or predictions</a:t>
            </a:r>
          </a:p>
        </p:txBody>
      </p:sp>
    </p:spTree>
    <p:extLst>
      <p:ext uri="{BB962C8B-B14F-4D97-AF65-F5344CB8AC3E}">
        <p14:creationId xmlns:p14="http://schemas.microsoft.com/office/powerpoint/2010/main" val="3425539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13DA-2374-873E-B762-5753F4DE0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9C311-3E69-20C1-CE01-693F96D2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25BD7-E5EB-B854-D4E1-3FDC793F4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u="sng" dirty="0"/>
              <a:t>The Classic Definition </a:t>
            </a:r>
            <a:r>
              <a:rPr lang="en-US" dirty="0"/>
              <a:t>(</a:t>
            </a:r>
            <a:r>
              <a:rPr lang="en-US" b="1" dirty="0"/>
              <a:t>Tom Mitchell</a:t>
            </a:r>
            <a:r>
              <a:rPr lang="en-US" dirty="0"/>
              <a:t>, 1997)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computer program is said to learn from experience E with respect to some task T and some performance measure	P,  if its performance on T, as measured by P, improves with experience E. </a:t>
            </a:r>
          </a:p>
        </p:txBody>
      </p:sp>
    </p:spTree>
    <p:extLst>
      <p:ext uri="{BB962C8B-B14F-4D97-AF65-F5344CB8AC3E}">
        <p14:creationId xmlns:p14="http://schemas.microsoft.com/office/powerpoint/2010/main" val="2413485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Disease Diagnosis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4181273" cy="4351338"/>
          </a:xfrm>
        </p:spPr>
        <p:txBody>
          <a:bodyPr>
            <a:normAutofit fontScale="925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Task (T): Diagnosing diseases from medical imaging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Performance Metric (P): Accuracy of diagnosis (percentage of correct diagnoses)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Experience (E): Number and variety of medical images with confirmed diagnoses used for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27061F-9169-B1FD-5ECC-84AA69132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082" y="1825625"/>
            <a:ext cx="7029918" cy="402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74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Customer Churn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4609291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Task (T): Predicting which customers are likely to stop using services/products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Performance Metric (P): Precision and recall of churn predictions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Experience (E): Historical data on customer interactions, purchases, and retention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1CE3E4-B538-F77A-6DA4-780AC88CD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894" y="1947918"/>
            <a:ext cx="6404672" cy="366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05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ML Jargons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E6B210-9A7F-B1C9-D358-6BA1730E4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20615"/>
            <a:ext cx="9655377" cy="332260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339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🧩 Core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🗂️ </a:t>
            </a:r>
            <a:r>
              <a:rPr lang="en-US" b="1" u="sng" dirty="0"/>
              <a:t>Training Set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collection of examples that the system uses to learn.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📄 </a:t>
            </a:r>
            <a:r>
              <a:rPr lang="en-US" b="1" u="sng" dirty="0"/>
              <a:t>Training Instance (Training Sample</a:t>
            </a:r>
            <a:r>
              <a:rPr lang="en-US" b="1" dirty="0"/>
              <a:t>)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Each individual example in the training set.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➡️ One email, one patient record, one car.</a:t>
            </a:r>
          </a:p>
          <a:p>
            <a:pPr marL="457200" lvl="1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🏷️ </a:t>
            </a:r>
            <a:r>
              <a:rPr lang="en-US" b="1" u="sng" dirty="0"/>
              <a:t>Label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correct output associated with an instance.</a:t>
            </a:r>
          </a:p>
          <a:p>
            <a:pPr lvl="1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Example:📧 Spam📧 Not Spam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412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11FCC-34BE-AD39-CBFB-AA5EE07A5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54C2-8B19-821A-7B71-42A8B58CC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🧩 Core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932B5-1A6B-BF1F-3421-71E0AFE43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🔢 </a:t>
            </a:r>
            <a:r>
              <a:rPr lang="en-US" b="1" u="sng" dirty="0"/>
              <a:t>Feature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 attribute with a value describing an instance.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Example: Mileage = 15,000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📦 </a:t>
            </a:r>
            <a:r>
              <a:rPr lang="en-US" b="1" u="sng" dirty="0"/>
              <a:t>Predictors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set of features used to make a prediction.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 (car price prediction):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🚗 Mileage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📆 Age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🏷️ Brand</a:t>
            </a:r>
          </a:p>
        </p:txBody>
      </p:sp>
    </p:spTree>
    <p:extLst>
      <p:ext uri="{BB962C8B-B14F-4D97-AF65-F5344CB8AC3E}">
        <p14:creationId xmlns:p14="http://schemas.microsoft.com/office/powerpoint/2010/main" val="3559541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3DBB7-7C74-9D3C-8BC1-5E08B2080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ABD6-213B-C429-1FFD-C2E22B8B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🧩 Core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C6F04-D489-B0E3-E51B-D451D8E04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🎯 </a:t>
            </a:r>
            <a:r>
              <a:rPr lang="en-US" b="1" u="sng" dirty="0"/>
              <a:t>Performance Measure (P)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well the model performs its task.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Example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✅ Ratio of correctly classified emails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📈 </a:t>
            </a:r>
            <a:r>
              <a:rPr lang="en-US" b="1" u="sng" dirty="0"/>
              <a:t>Interpretation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Higher performance → better learning from data.</a:t>
            </a:r>
          </a:p>
        </p:txBody>
      </p:sp>
    </p:spTree>
    <p:extLst>
      <p:ext uri="{BB962C8B-B14F-4D97-AF65-F5344CB8AC3E}">
        <p14:creationId xmlns:p14="http://schemas.microsoft.com/office/powerpoint/2010/main" val="1655139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7DF69-6AF3-25BB-433B-FC44183E0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D842-D506-69FB-C645-3DC796A22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AI and the scientific method.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D32FA-D326-5FE4-6A27-2D363FCFF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u="sng" dirty="0"/>
              <a:t>AI integrates naturally into science</a:t>
            </a:r>
            <a:r>
              <a:rPr lang="en-US" dirty="0"/>
              <a:t>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👀 Observation → 📊 Data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🔢 Numerical representation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🤖 Model learning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💡 Insight generation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🧭 Decision or hypothesis guidance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Observation → Data → Learning → Insight → Decision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ar-EG" dirty="0"/>
              <a:t>🧬</a:t>
            </a:r>
            <a:r>
              <a:rPr lang="en-US" dirty="0"/>
              <a:t>Message: AI extends the scientific method—it does not replace it.</a:t>
            </a:r>
          </a:p>
        </p:txBody>
      </p:sp>
    </p:spTree>
    <p:extLst>
      <p:ext uri="{BB962C8B-B14F-4D97-AF65-F5344CB8AC3E}">
        <p14:creationId xmlns:p14="http://schemas.microsoft.com/office/powerpoint/2010/main" val="1562276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A9D15-2663-16FE-6CFD-6BFAD9A2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BEF03-A576-BC8C-C59A-08C2B667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AI works well in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7B6C1-0BC9-7925-933E-AD410D0B1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excels when: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❓</a:t>
            </a:r>
            <a:r>
              <a:rPr lang="en-US" dirty="0"/>
              <a:t>Explicit equations are unknown or incomplete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🌪️</a:t>
            </a:r>
            <a:r>
              <a:rPr lang="en-US" dirty="0"/>
              <a:t>Systems are nonlinear or noisy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ar-EG" dirty="0"/>
              <a:t>🧠</a:t>
            </a:r>
            <a:r>
              <a:rPr lang="en-US" dirty="0"/>
              <a:t>Relationships are high-dimensional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ar-EG" dirty="0"/>
              <a:t>⚙️</a:t>
            </a:r>
            <a:r>
              <a:rPr lang="en-US" dirty="0"/>
              <a:t>Message: AI is powerful where theory struggles or becomes intractable.</a:t>
            </a:r>
          </a:p>
        </p:txBody>
      </p:sp>
    </p:spTree>
    <p:extLst>
      <p:ext uri="{BB962C8B-B14F-4D97-AF65-F5344CB8AC3E}">
        <p14:creationId xmlns:p14="http://schemas.microsoft.com/office/powerpoint/2010/main" val="341392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4F734-1BA9-6DC6-4693-4000E8EB6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3526-056B-770C-8B4A-E7C46ACD4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1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FFCC3-1632-6786-FC85-0C81C7DFA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medical team works every day with growing amounts of patient data.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This data includes: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Medical images (X-rays, CT scans, and MRIs)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Test results and measurements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Patient histories over time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Doctors and specialists: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Are highly trained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Follow clinical guidelines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Make careful decisions</a:t>
            </a:r>
          </a:p>
        </p:txBody>
      </p:sp>
    </p:spTree>
    <p:extLst>
      <p:ext uri="{BB962C8B-B14F-4D97-AF65-F5344CB8AC3E}">
        <p14:creationId xmlns:p14="http://schemas.microsoft.com/office/powerpoint/2010/main" val="10841820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Supervised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What is Supervised Learning</a:t>
            </a:r>
            <a:r>
              <a:rPr lang="en-US" dirty="0"/>
              <a:t>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Supervised Learning is a type of machine learning where the model learns from labeled data.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📌 </a:t>
            </a:r>
            <a:r>
              <a:rPr lang="en-US" u="sng" dirty="0"/>
              <a:t>Each example includes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Input (data)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Correct answer (label)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90B8-26F1-E574-D6C9-F19BEBEEF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CA88-611B-3A14-0317-A9E44CBAB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AC784-F1F7-CF59-E98C-DE6BBBFC5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What is Classification</a:t>
            </a:r>
            <a:r>
              <a:rPr lang="en-US" dirty="0"/>
              <a:t>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Classification is the task of assigning an item to a category based on its data.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(e.g., spam vs. not spam)</a:t>
            </a:r>
          </a:p>
        </p:txBody>
      </p:sp>
    </p:spTree>
    <p:extLst>
      <p:ext uri="{BB962C8B-B14F-4D97-AF65-F5344CB8AC3E}">
        <p14:creationId xmlns:p14="http://schemas.microsoft.com/office/powerpoint/2010/main" val="13687622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Classification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257801" cy="2155825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📧 </a:t>
            </a:r>
            <a:r>
              <a:rPr lang="en-US" b="1" u="sng" dirty="0"/>
              <a:t>Email Spam Filter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Incoming emails are classified as:</a:t>
            </a:r>
          </a:p>
          <a:p>
            <a:pPr marL="628650" indent="-4572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❌ Spam</a:t>
            </a:r>
          </a:p>
          <a:p>
            <a:pPr marL="628650" indent="-4572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✅ Not Spam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626A09-19B3-4F78-EE74-7804795FCF7C}"/>
              </a:ext>
            </a:extLst>
          </p:cNvPr>
          <p:cNvSpPr txBox="1">
            <a:spLocks/>
          </p:cNvSpPr>
          <p:nvPr/>
        </p:nvSpPr>
        <p:spPr>
          <a:xfrm>
            <a:off x="6410324" y="1825625"/>
            <a:ext cx="5257801" cy="21558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🏦 </a:t>
            </a:r>
            <a:r>
              <a:rPr lang="en-US" b="1" u="sng" dirty="0"/>
              <a:t>Loan Approval System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Loan applications are classified as:</a:t>
            </a:r>
          </a:p>
          <a:p>
            <a:pPr marL="571500" indent="-4572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✅ Approved</a:t>
            </a:r>
          </a:p>
          <a:p>
            <a:pPr marL="571500" indent="-4572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❌ Rejected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16BEDF-5C80-9ACD-3A24-1CC24C7D8DA1}"/>
              </a:ext>
            </a:extLst>
          </p:cNvPr>
          <p:cNvSpPr txBox="1">
            <a:spLocks/>
          </p:cNvSpPr>
          <p:nvPr/>
        </p:nvSpPr>
        <p:spPr>
          <a:xfrm>
            <a:off x="838198" y="4200525"/>
            <a:ext cx="4371977" cy="2071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🩺 </a:t>
            </a:r>
            <a:r>
              <a:rPr lang="en-US" b="1" u="sng" dirty="0"/>
              <a:t>Disease Diagnosis</a:t>
            </a:r>
            <a:r>
              <a:rPr lang="en-US" dirty="0"/>
              <a:t>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X-ray images are classified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Normal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Pneumonia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Tuberculosis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237F37A-9142-45D1-07CC-E482A329C9B5}"/>
              </a:ext>
            </a:extLst>
          </p:cNvPr>
          <p:cNvSpPr txBox="1">
            <a:spLocks/>
          </p:cNvSpPr>
          <p:nvPr/>
        </p:nvSpPr>
        <p:spPr>
          <a:xfrm>
            <a:off x="6410324" y="4200524"/>
            <a:ext cx="4838702" cy="20716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💬 </a:t>
            </a:r>
            <a:r>
              <a:rPr lang="en-US" b="1" u="sng" dirty="0"/>
              <a:t>Sentiment Analysis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Text data are classified as: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😊 Positive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😐 Neutral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😞 Negative</a:t>
            </a:r>
          </a:p>
        </p:txBody>
      </p:sp>
    </p:spTree>
    <p:extLst>
      <p:ext uri="{BB962C8B-B14F-4D97-AF65-F5344CB8AC3E}">
        <p14:creationId xmlns:p14="http://schemas.microsoft.com/office/powerpoint/2010/main" val="1053942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Classification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886326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🛒 </a:t>
            </a:r>
            <a:r>
              <a:rPr lang="en-US" b="1" u="sng" dirty="0"/>
              <a:t>Customer Segmentation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Customers are classified into different groups based on: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Purchasing behavior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Demographics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Preferences</a:t>
            </a:r>
          </a:p>
          <a:p>
            <a:pPr marL="800100" lvl="1" indent="-342900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to support targeted marketing.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830063-2256-D04F-63B3-F04D495F9205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8863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💳 </a:t>
            </a:r>
            <a:r>
              <a:rPr lang="en-US" b="1" u="sng" dirty="0"/>
              <a:t>Credit Card Fraud Detection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Transactions are classified as:</a:t>
            </a:r>
          </a:p>
          <a:p>
            <a:pPr marL="285750" indent="0">
              <a:buClr>
                <a:srgbClr val="FF0000"/>
              </a:buClr>
              <a:buNone/>
            </a:pPr>
            <a:r>
              <a:rPr lang="en-US" dirty="0"/>
              <a:t>❌ Fraudulent</a:t>
            </a:r>
          </a:p>
          <a:p>
            <a:pPr marL="285750" indent="0">
              <a:buClr>
                <a:srgbClr val="FF0000"/>
              </a:buClr>
              <a:buNone/>
            </a:pPr>
            <a:r>
              <a:rPr lang="en-US" dirty="0"/>
              <a:t>✅ Legitimate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based on transaction history and user behavior.</a:t>
            </a:r>
          </a:p>
        </p:txBody>
      </p:sp>
    </p:spTree>
    <p:extLst>
      <p:ext uri="{BB962C8B-B14F-4D97-AF65-F5344CB8AC3E}">
        <p14:creationId xmlns:p14="http://schemas.microsoft.com/office/powerpoint/2010/main" val="11865202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9"/>
            <a:ext cx="5686426" cy="2062162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u="sng" dirty="0"/>
              <a:t>What is Regression</a:t>
            </a:r>
            <a:r>
              <a:rPr lang="en-US" dirty="0"/>
              <a:t>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Regression is used to predict a continuous value (a number) based on one or more input variables.</a:t>
            </a:r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4DF86-781C-CC7B-93B5-46EF3C2C9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712" y="1690688"/>
            <a:ext cx="4723088" cy="23042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D6D0E78-84ED-4BE0-00EB-496D1C5C2117}"/>
              </a:ext>
            </a:extLst>
          </p:cNvPr>
          <p:cNvSpPr txBox="1">
            <a:spLocks/>
          </p:cNvSpPr>
          <p:nvPr/>
        </p:nvSpPr>
        <p:spPr>
          <a:xfrm>
            <a:off x="838198" y="4514850"/>
            <a:ext cx="10515599" cy="154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📌 The predicted value can take any value within a range, not just fixed categories.</a:t>
            </a:r>
          </a:p>
          <a:p>
            <a:pPr marL="0" indent="0">
              <a:buClr>
                <a:srgbClr val="FF0000"/>
              </a:buClr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450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10108-ACC9-CBAF-08C0-3755C0AA2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D46E-4990-BFDE-5D28-B9C66C644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the Goal of Regression?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19259-FBC7-0AC2-F113-6EEB00328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Model the relationship between: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Predictors (input variables)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Target (output value)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Use this relationship to: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Predict outcomes for new, unseen data</a:t>
            </a:r>
          </a:p>
        </p:txBody>
      </p:sp>
    </p:spTree>
    <p:extLst>
      <p:ext uri="{BB962C8B-B14F-4D97-AF65-F5344CB8AC3E}">
        <p14:creationId xmlns:p14="http://schemas.microsoft.com/office/powerpoint/2010/main" val="29169172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801A-2FB2-E9CF-A75D-FF18AF8B4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1285-A6B2-36BD-68A5-DFBE6DF0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the Goal of Regression?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126C3-444D-9753-639B-F880D97B7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Simple Examples 🌍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🏠 Predicting house prices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📈 Forecasting sales or demand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🌡️ Estimating temperature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🩺 Predicting disease risk score</a:t>
            </a:r>
          </a:p>
        </p:txBody>
      </p:sp>
    </p:spTree>
    <p:extLst>
      <p:ext uri="{BB962C8B-B14F-4D97-AF65-F5344CB8AC3E}">
        <p14:creationId xmlns:p14="http://schemas.microsoft.com/office/powerpoint/2010/main" val="1924031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552826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🩺 </a:t>
            </a:r>
            <a:r>
              <a:rPr lang="en-US" b="1" u="sng" dirty="0"/>
              <a:t>Life Expectancy Prediction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Estimating life expectancy or health outcomes based on:</a:t>
            </a:r>
          </a:p>
          <a:p>
            <a:pPr marL="228600" lvl="1"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Diet</a:t>
            </a:r>
          </a:p>
          <a:p>
            <a:pPr marL="228600" lvl="1"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Exercise</a:t>
            </a:r>
          </a:p>
          <a:p>
            <a:pPr marL="228600" lvl="1"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Lifestyle choices</a:t>
            </a:r>
          </a:p>
          <a:p>
            <a:pPr marL="228600" lvl="1"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Medical history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6740A9-2B7D-80A3-EBEF-C458F05BC484}"/>
              </a:ext>
            </a:extLst>
          </p:cNvPr>
          <p:cNvSpPr txBox="1">
            <a:spLocks/>
          </p:cNvSpPr>
          <p:nvPr/>
        </p:nvSpPr>
        <p:spPr>
          <a:xfrm>
            <a:off x="4591050" y="1825625"/>
            <a:ext cx="36671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📦 </a:t>
            </a:r>
            <a:r>
              <a:rPr lang="en-US" b="1" u="sng" dirty="0"/>
              <a:t>Demand Forecasting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Predicting product demand in retail or manufacturing using: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Seasonality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Price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Consumer trends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982702-CE41-B1A1-E9A4-B1FF562CDEB8}"/>
              </a:ext>
            </a:extLst>
          </p:cNvPr>
          <p:cNvSpPr txBox="1">
            <a:spLocks/>
          </p:cNvSpPr>
          <p:nvPr/>
        </p:nvSpPr>
        <p:spPr>
          <a:xfrm>
            <a:off x="8353425" y="1870075"/>
            <a:ext cx="34671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⚡ </a:t>
            </a:r>
            <a:r>
              <a:rPr lang="en-US" b="1" u="sng" dirty="0"/>
              <a:t>Energy Consumption Analysis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Estimating energy usage of homes or buildings based on: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Building size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Location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Weather conditions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Occupancy</a:t>
            </a:r>
          </a:p>
        </p:txBody>
      </p:sp>
    </p:spTree>
    <p:extLst>
      <p:ext uri="{BB962C8B-B14F-4D97-AF65-F5344CB8AC3E}">
        <p14:creationId xmlns:p14="http://schemas.microsoft.com/office/powerpoint/2010/main" val="7842598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790951" cy="435133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🏦 </a:t>
            </a:r>
            <a:r>
              <a:rPr lang="en-US" b="1" u="sng" dirty="0"/>
              <a:t>Loan Amount Determination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Estimating the loan amount a person may receive based on: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Credit score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Income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Employment history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Past loan repayment behavior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BDDCB5-6256-6CD6-A98B-95CBCFCB2AA6}"/>
              </a:ext>
            </a:extLst>
          </p:cNvPr>
          <p:cNvSpPr txBox="1">
            <a:spLocks/>
          </p:cNvSpPr>
          <p:nvPr/>
        </p:nvSpPr>
        <p:spPr>
          <a:xfrm>
            <a:off x="4610098" y="1825625"/>
            <a:ext cx="37909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🏃 </a:t>
            </a:r>
            <a:r>
              <a:rPr lang="en-US" b="1" u="sng" dirty="0"/>
              <a:t>Biometric Analysis (Sports Analytics)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Predicting athletic performance metrics such as: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Running speed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Jump height</a:t>
            </a:r>
          </a:p>
          <a:p>
            <a:pPr marL="285750" indent="0">
              <a:buClr>
                <a:srgbClr val="FF0000"/>
              </a:buClr>
              <a:buNone/>
            </a:pPr>
            <a:r>
              <a:rPr lang="en-US" dirty="0"/>
              <a:t>based on biometric data.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DC1EB7-86F8-5B38-AC74-A73EFD7B1452}"/>
              </a:ext>
            </a:extLst>
          </p:cNvPr>
          <p:cNvSpPr txBox="1">
            <a:spLocks/>
          </p:cNvSpPr>
          <p:nvPr/>
        </p:nvSpPr>
        <p:spPr>
          <a:xfrm>
            <a:off x="8401049" y="1825625"/>
            <a:ext cx="37909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000"/>
              </a:buClr>
              <a:buNone/>
            </a:pPr>
            <a:r>
              <a:rPr lang="en-US" dirty="0"/>
              <a:t>🩺 </a:t>
            </a:r>
            <a:r>
              <a:rPr lang="en-US" b="1" u="sng" dirty="0"/>
              <a:t>Health Risk Assessment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/>
              <a:t>Estimating the risk of developing medical conditions (e.g., diabetes or heart disease) using: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Health indicators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Lifestyle factors</a:t>
            </a:r>
          </a:p>
        </p:txBody>
      </p:sp>
    </p:spTree>
    <p:extLst>
      <p:ext uri="{BB962C8B-B14F-4D97-AF65-F5344CB8AC3E}">
        <p14:creationId xmlns:p14="http://schemas.microsoft.com/office/powerpoint/2010/main" val="36986565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66E33-0F9D-B9CB-89FA-37C1F4FF7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F797-F379-32BA-518D-FF2CC6296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 Data-Driven Advisor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EF320-4021-2365-923E-BE64BCC92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📖 Story Setup: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Imagine you're a </a:t>
            </a:r>
            <a:r>
              <a:rPr lang="en-US" b="1" dirty="0"/>
              <a:t>university advisor </a:t>
            </a:r>
            <a:r>
              <a:rPr lang="en-US" dirty="0"/>
              <a:t>trying to help students improve their performance. You’ve collected data from past students, and you're trying to understand: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What factors best predict a student's final exam score?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F3BEE0-EC79-EDBA-30D1-CF5E208B4FA3}"/>
              </a:ext>
            </a:extLst>
          </p:cNvPr>
          <p:cNvCxnSpPr/>
          <p:nvPr/>
        </p:nvCxnSpPr>
        <p:spPr>
          <a:xfrm>
            <a:off x="1057275" y="3590925"/>
            <a:ext cx="7791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08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8456F-C7BE-D582-424F-EA7D3EB6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3DCF5-6130-AA57-BEB6-A557ACD3A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1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C84DC-CBAF-2973-336E-2257C72E0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Yet the challenge remains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📈 Data volume is increasing rapidly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⏱️ Time for analysis is limited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🧩 Many factors interact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3931210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3A01E-D492-360B-70EA-C16E37122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3B4D6-7BC3-C31B-6DB2-9C2C3668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 Data-Driven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44AC9-D925-9B50-89D0-EFCB02302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📖 Story Setup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You’re a university advisor. You’ve noticed students struggle or succeed in different ways. You wonder: What factors really predict a student’s final exam score?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📊 Data Collected: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EFC4D0-3AD7-03E1-1770-34FF4DD57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292475"/>
            <a:ext cx="4352925" cy="301942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457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F1D35-5E7B-029E-A534-94C053621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06C7A-E1AF-3C8E-2676-AF0B13175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 Data-Driven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3DB8F-EC26-2BF4-677E-BEC11A56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Imagine you're a </a:t>
            </a:r>
            <a:r>
              <a:rPr lang="en-US" b="1" dirty="0"/>
              <a:t>university advisor </a:t>
            </a:r>
            <a:r>
              <a:rPr lang="en-US" dirty="0"/>
              <a:t>trying to help students improve their performance. You’ve collected data from past students, and you're trying to understand: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You want to answer questions like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If a student studies </a:t>
            </a:r>
            <a:r>
              <a:rPr lang="en-US" b="1" dirty="0"/>
              <a:t>one extra hour per week</a:t>
            </a:r>
            <a:r>
              <a:rPr lang="en-US" dirty="0"/>
              <a:t>, how much will their grade improve?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Is attendance more important than sleep?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Do social media hours really matter that much?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C037BC-01ED-E714-5AFB-3AC8D91643A9}"/>
              </a:ext>
            </a:extLst>
          </p:cNvPr>
          <p:cNvCxnSpPr/>
          <p:nvPr/>
        </p:nvCxnSpPr>
        <p:spPr>
          <a:xfrm>
            <a:off x="1257300" y="3667125"/>
            <a:ext cx="7791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366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64E52-8B59-24CB-6684-5848DB8A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268F4-18E2-8C1B-DD3A-6C1FC8059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F9C84-B23E-A538-F1CD-0B4E0500D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6099"/>
            <a:ext cx="10515600" cy="3090863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🔍 Interpretation of Weights: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📈 Study Hours (+1.5): Every extra hour adds 1.5 points.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📈 Attendance (+0.8): Attending class boosts scores.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📉 Social Media (–0.2): Each hour scrolling drops scores a bit.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FC009AD-E2F7-30A0-AFE5-B011B0DB1F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874441"/>
                <a:ext cx="10515600" cy="48498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latin typeface="Cambria Math" panose="02040503050406030204" pitchFamily="18" charset="0"/>
                        </a:rPr>
                        <m:t>Score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𝑆𝑡𝑢𝑑𝑦𝐻𝑜𝑢𝑟𝑠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𝐴𝑡𝑡𝑒𝑛𝑑𝑎𝑛𝑐𝑒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𝑆𝑜𝑐𝑖𝑎𝑙𝑀𝑒𝑑𝑖𝑎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FC009AD-E2F7-30A0-AFE5-B011B0DB1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74441"/>
                <a:ext cx="10515600" cy="484981"/>
              </a:xfrm>
              <a:prstGeom prst="rect">
                <a:avLst/>
              </a:prstGeom>
              <a:blipFill>
                <a:blip r:embed="rId2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01007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051E1-1220-5D7F-37EB-47BA7906B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4A131-AA5C-915B-7549-27365F8E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0BB0-69AD-A4AB-500D-33879FD2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Takeaway: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Some factors have a </a:t>
            </a:r>
            <a:r>
              <a:rPr lang="en-US" b="1" dirty="0"/>
              <a:t>bigger impact</a:t>
            </a:r>
            <a:r>
              <a:rPr lang="en-US" dirty="0"/>
              <a:t>, some have </a:t>
            </a:r>
            <a:r>
              <a:rPr lang="en-US" b="1" dirty="0"/>
              <a:t>little or negative impact</a:t>
            </a:r>
            <a:r>
              <a:rPr lang="en-US" dirty="0"/>
              <a:t>, and some may be </a:t>
            </a:r>
            <a:r>
              <a:rPr lang="en-US" b="1" dirty="0"/>
              <a:t>statistically insignificant </a:t>
            </a:r>
            <a:r>
              <a:rPr lang="en-US" dirty="0"/>
              <a:t>— that’s how we discover which features are truly important.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Regression helps us identify what really matters. Now, as an advisor, you’re not just guessing — you're guiding students with data!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8322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18BD-09A6-29D5-F2DF-4725AC671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6620-0ED8-E9F1-6934-AF063F4E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Optimizing a Web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E5E91-9D74-7CA6-9A97-876B40A25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📖 Story Setup: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You’re a software engineer on a high-traffic e-commerce website. Users are complaining that the site loads too slowly.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What factors are causing the delays?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AA5E01-0A8C-481B-C68C-91AC7E11E7C0}"/>
              </a:ext>
            </a:extLst>
          </p:cNvPr>
          <p:cNvCxnSpPr/>
          <p:nvPr/>
        </p:nvCxnSpPr>
        <p:spPr>
          <a:xfrm>
            <a:off x="1057275" y="3305175"/>
            <a:ext cx="7791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5615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B3AEC-1D12-2AEF-3AA6-80D5932C7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E576A-5F18-140A-8450-72852B9FA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Optimizing a Web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58C94-6AEF-4BC3-6E55-9072E3DD1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📖 Story Setup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 start logging data on thousands of page loads. For each request, you record?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📊 Data Collected: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FBAD346-F4C0-C2E9-4A8C-AA59C42F0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3263900"/>
            <a:ext cx="5048250" cy="301942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0942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F5DFE-7FDD-C9D3-6EC5-CBDCFAA40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14C03-621D-F116-5124-9A6C5EC97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6D63A-0143-D68B-613D-6C5455BE6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6099"/>
            <a:ext cx="10515600" cy="3090863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🔍 Interpretation of Weights: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 err="1"/>
              <a:t>DBTime</a:t>
            </a:r>
            <a:r>
              <a:rPr lang="en-US" dirty="0"/>
              <a:t> (+0.7): Most influential — optimize your queries!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 err="1"/>
              <a:t>JSSize</a:t>
            </a:r>
            <a:r>
              <a:rPr lang="en-US" dirty="0"/>
              <a:t> (+0.3): Reducing JS size helps.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 err="1"/>
              <a:t>NumImages</a:t>
            </a:r>
            <a:r>
              <a:rPr lang="en-US" dirty="0"/>
              <a:t> (+0.1): Images have minor effect.</a:t>
            </a:r>
          </a:p>
          <a:p>
            <a:pPr marL="857250" lvl="1" indent="-40005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Users (+0.05): Slight effect from traffic..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FEB4FD7-A0C9-704A-9239-F3FE10DB84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1874442"/>
                <a:ext cx="10515600" cy="40203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LoadTime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NumImages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JSSize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DBTime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05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m:rPr>
                          <m:sty m:val="p"/>
                        </m:rPr>
                        <a:rPr lang="en-US" i="1" dirty="0">
                          <a:latin typeface="Cambria Math" panose="02040503050406030204" pitchFamily="18" charset="0"/>
                        </a:rPr>
                        <m:t>Users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FEB4FD7-A0C9-704A-9239-F3FE10DB8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74442"/>
                <a:ext cx="10515600" cy="402034"/>
              </a:xfrm>
              <a:prstGeom prst="rect">
                <a:avLst/>
              </a:prstGeom>
              <a:blipFill>
                <a:blip r:embed="rId2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4984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CDEA6-01B0-EE05-0FA3-306A3045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53239-79A9-667F-590A-4EB093ADD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4E9C0-9B78-AA95-CE7C-D0C6C3FE8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Takeaway: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Instead of guessing, you're now using data to focus engineering time where it matters most — improving database performance.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3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CC44F-7CA8-91D3-1142-64C6473D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DCC02-5D99-0D6C-A099-D0F2FCD6D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Saving Lives with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B6866-6ED6-3D4A-3908-E909EF7F4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🏥 Story Setup: Predicting Heart Disease Risk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You work with a hospital's cardiology team. They want to predict which patients are at high risk of heart disease — and prevent it before it's too late.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5F252F-7634-A3DD-5EBD-18EEDB83F871}"/>
              </a:ext>
            </a:extLst>
          </p:cNvPr>
          <p:cNvCxnSpPr>
            <a:cxnSpLocks/>
          </p:cNvCxnSpPr>
          <p:nvPr/>
        </p:nvCxnSpPr>
        <p:spPr>
          <a:xfrm>
            <a:off x="952500" y="3638550"/>
            <a:ext cx="10325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561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F8377-51C6-4C78-A726-55D5E9DB1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FA1F-6277-FF61-9502-E9F59826F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Saving Lives with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F9299-9148-EC3D-3A8F-0D603E219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📊 Data Collected: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0D1FD6-C1D3-53C9-09BB-92E183075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41908"/>
            <a:ext cx="5448772" cy="363505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2657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CFFA1-AE3D-1D61-DF59-79E34A712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B2392-C8B1-5CD2-1A55-EFA1DBD0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1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53FB2-348A-9FEC-EA1C-B97A10D98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Some critical patterns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🔍 Are very subtle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🔗 Appear only across many patients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⏳ Evolve slowly over time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challenge </a:t>
            </a:r>
            <a:r>
              <a:rPr lang="en-US" dirty="0"/>
              <a:t>🎯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can experts find early signals and hidden patterns when the data is larger and more complex than any single human can analyze alone?</a:t>
            </a:r>
          </a:p>
        </p:txBody>
      </p:sp>
    </p:spTree>
    <p:extLst>
      <p:ext uri="{BB962C8B-B14F-4D97-AF65-F5344CB8AC3E}">
        <p14:creationId xmlns:p14="http://schemas.microsoft.com/office/powerpoint/2010/main" val="14503770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CEED7-E820-327C-349F-91EE124DB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FAB8-1667-E0CB-02A6-FE6C6081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7245E-2EB6-B04D-4AD8-711F63C68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6099"/>
            <a:ext cx="10515600" cy="3090863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🔄 Interpretation of Coefficients: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🔥 Cholesterol (+1.2): The most impactful — high levels sharply raise risk.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💣 Cigarettes (+0.9): Smoking adds serious risk.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🏃 Exercise (-0.6): More activity reduces risk.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👵 Age (+0.8): Natural risk increase with age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98BA3EA-A957-3893-969A-721E183F13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874442"/>
                <a:ext cx="10791825" cy="40203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𝑅𝑖𝑠𝑘𝑆𝑐𝑜𝑟𝑒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𝐴𝑔𝑒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𝑜𝑙𝑒𝑠𝑡𝑒𝑟𝑜𝑙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𝐶𝑖𝑔𝑎𝑟𝑒𝑡𝑡𝑒𝑠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𝐸𝑥𝑒𝑟𝑐𝑖𝑠𝑒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98BA3EA-A957-3893-969A-721E183F1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874442"/>
                <a:ext cx="10791825" cy="402034"/>
              </a:xfrm>
              <a:prstGeom prst="rect">
                <a:avLst/>
              </a:prstGeom>
              <a:blipFill>
                <a:blip r:embed="rId2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7102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CDB60-19AA-A02A-3680-B2CA67700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77C88-EA9F-FD77-E938-94EFE6965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Regression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94DD6-70CB-75CD-84D3-8AA55723E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Takeaway: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With regression, doctors move from intuition to insight — enabling personalized care and smarter decisions to save lives.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1125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FC973-8467-77A5-7DED-28982C55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DB8B-8F6C-73AE-0BF7-69074BF00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Predicting Height from a Femur Bone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7AA3C-EF3A-E2E0-2913-0CF4E4419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R="0" lvl="0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Anthropologists can reconstruct information using partial human remains at burial sites ( </a:t>
            </a:r>
            <a:r>
              <a:rPr lang="ar-EG" dirty="0"/>
              <a:t>مواقع الدفن</a:t>
            </a:r>
            <a:r>
              <a:rPr lang="en-US" dirty="0"/>
              <a:t>)</a:t>
            </a:r>
          </a:p>
          <a:p>
            <a:pPr marR="0" lvl="0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R="0" lvl="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After finding a femur (thighbone 🦴) </a:t>
            </a:r>
            <a:r>
              <a:rPr lang="ar-EG" dirty="0"/>
              <a:t>عظمة الفخذ </a:t>
            </a:r>
            <a:r>
              <a:rPr lang="en-US" dirty="0"/>
              <a:t> they can predict how tall an individual was</a:t>
            </a:r>
          </a:p>
          <a:p>
            <a:pPr marR="0" lvl="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R="0" lvl="0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Sadly, this particular prediction equation had to be applied to bones found in </a:t>
            </a:r>
            <a:r>
              <a:rPr lang="en-US" b="1" dirty="0"/>
              <a:t>mass graves </a:t>
            </a:r>
            <a:r>
              <a:rPr lang="en-US" dirty="0"/>
              <a:t>( </a:t>
            </a:r>
            <a:r>
              <a:rPr lang="ar-EG" dirty="0"/>
              <a:t>مقابر جماعية</a:t>
            </a:r>
            <a:r>
              <a:rPr lang="en-US" dirty="0"/>
              <a:t>)</a:t>
            </a:r>
            <a:r>
              <a:rPr lang="en-US" b="1" dirty="0"/>
              <a:t> in Kosovo</a:t>
            </a:r>
            <a:r>
              <a:rPr lang="en-US" dirty="0"/>
              <a:t>, to help identify Albanians who had been executed by Serbians in 1998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9330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6A47-87F9-2BA1-C00A-A314DBF11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B2EA9-C8A7-4971-E2A2-08D9A610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Predicting Height from a Femur Bone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63B631-DDDC-C8A5-894B-0ADEBA8628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486275"/>
              </a:xfrm>
            </p:spPr>
            <p:txBody>
              <a:bodyPr>
                <a:normAutofit/>
              </a:bodyPr>
              <a:lstStyle/>
              <a:p>
                <a:pPr marL="0" marR="0" lvl="0" indent="0">
                  <a:spcAft>
                    <a:spcPts val="0"/>
                  </a:spcAft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  <a:p>
                <a:pPr marL="0" marR="0" lvl="0" indent="0">
                  <a:spcAft>
                    <a:spcPts val="0"/>
                  </a:spcAft>
                  <a:buClr>
                    <a:srgbClr val="FF0000"/>
                  </a:buClr>
                  <a:buNone/>
                </a:pPr>
                <a:r>
                  <a:rPr lang="en-US" dirty="0"/>
                  <a:t>📌 Example</a:t>
                </a:r>
              </a:p>
              <a:p>
                <a:pPr marR="0" lvl="0">
                  <a:spcAft>
                    <a:spcPts val="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A femur found at a particular site has a length of 50 cm. What is the predicted height of the person who had that femur?</a:t>
                </a:r>
              </a:p>
              <a:p>
                <a:pPr marR="0" lvl="0">
                  <a:spcAft>
                    <a:spcPts val="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181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en-US" dirty="0"/>
              </a:p>
              <a:p>
                <a:pPr marL="0" indent="0" algn="just">
                  <a:buClr>
                    <a:srgbClr val="FF0000"/>
                  </a:buClr>
                  <a:buNone/>
                </a:pPr>
                <a:endParaRPr lang="en-US" dirty="0"/>
              </a:p>
              <a:p>
                <a:pPr marL="0" indent="0" algn="just">
                  <a:buClr>
                    <a:srgbClr val="FF0000"/>
                  </a:buClr>
                  <a:buNone/>
                </a:pPr>
                <a:r>
                  <a:rPr lang="en-US" dirty="0"/>
                  <a:t>✅ Conclusion: The estimated height of the individual is 181.4 cm 👤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63B631-DDDC-C8A5-894B-0ADEBA8628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486275"/>
              </a:xfrm>
              <a:blipFill>
                <a:blip r:embed="rId2"/>
                <a:stretch>
                  <a:fillRect l="-1217" t="-1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40594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E5E9E-D4F7-AD6D-C8D6-F9B3B67B3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888FE-DC6D-F9FE-7E50-97CBD1C84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Regression?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E432D-D382-E89B-BD17-C77430D36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Regression is a fundamental concept in statistics and machine learning used to model the relationship between a dependent variable (often called the output or target) and one or more independent variables (inputs or features).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084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291AE-9086-5869-FC18-B49A7E5E7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68BA5-A794-C1F3-AAA0-C5956B0F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is Regression?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E5C56-F731-F989-770E-9BB432AF2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</a:t>
            </a:r>
            <a:r>
              <a:rPr lang="en-US" b="1" dirty="0"/>
              <a:t>In Simple Terms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Regression is like asking:</a:t>
            </a:r>
          </a:p>
          <a:p>
            <a:pPr marL="0" indent="0" algn="ctr">
              <a:buClr>
                <a:srgbClr val="FF0000"/>
              </a:buClr>
              <a:buNone/>
            </a:pPr>
            <a:r>
              <a:rPr lang="en-US" dirty="0"/>
              <a:t>If I know X, can I predict Y?</a:t>
            </a:r>
          </a:p>
          <a:p>
            <a:pPr marL="0" indent="0" algn="ctr">
              <a:buClr>
                <a:srgbClr val="FF0000"/>
              </a:buClr>
              <a:buNone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Example: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🏠 Predicting house price based on size and location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👩‍🎓 Predicting student score from study hours</a:t>
            </a:r>
          </a:p>
        </p:txBody>
      </p:sp>
    </p:spTree>
    <p:extLst>
      <p:ext uri="{BB962C8B-B14F-4D97-AF65-F5344CB8AC3E}">
        <p14:creationId xmlns:p14="http://schemas.microsoft.com/office/powerpoint/2010/main" val="8269286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318E4-C2F3-45C2-9880-4A3EC36BB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634" y="1027906"/>
            <a:ext cx="5094451" cy="510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44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6064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Does money make people happy?</a:t>
            </a:r>
          </a:p>
          <a:p>
            <a:pPr marL="801688" lvl="1" indent="-344488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Download the Better Life Index data from the OECD’s website </a:t>
            </a:r>
            <a:r>
              <a:rPr lang="en-US" dirty="0">
                <a:hlinkClick r:id="rId2"/>
              </a:rPr>
              <a:t>https://www.oecdbetterlifeindex.org/</a:t>
            </a:r>
            <a:r>
              <a:rPr lang="en-US" dirty="0"/>
              <a:t>  </a:t>
            </a:r>
          </a:p>
          <a:p>
            <a:pPr marL="801688" lvl="1" indent="-344488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and World Bank stats about gross domestic product (GDP) per capita </a:t>
            </a:r>
            <a:r>
              <a:rPr lang="ar-EG" dirty="0"/>
              <a:t>الناتج المحلي الإجمالي للفرد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https://ourworldindata.org/</a:t>
            </a:r>
            <a:r>
              <a:rPr lang="en-US" dirty="0"/>
              <a:t>. </a:t>
            </a:r>
          </a:p>
          <a:p>
            <a:pPr marL="801688" lvl="1" indent="-344488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Join the tables and sort by GDP per capita.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4E9EDC-E71B-4B64-B9EB-3CC162754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419" y="1916347"/>
            <a:ext cx="4855082" cy="364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7782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49BC42-52CC-4196-A3A0-A57081518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042" y="1979720"/>
            <a:ext cx="5382006" cy="372849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8CB242-A608-495D-87F8-E1A92760A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69132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There seems to be an emerging trend</a:t>
            </a:r>
          </a:p>
          <a:p>
            <a:pPr marL="798513" lvl="1" indent="-341313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Data is noisy  - partly random</a:t>
            </a:r>
          </a:p>
          <a:p>
            <a:pPr marL="798513" lvl="1" indent="-341313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Life satisfaction goes up more or less linearly as the country’s GDP per capita increases. </a:t>
            </a:r>
          </a:p>
          <a:p>
            <a:pPr marL="798513" lvl="1" indent="-341313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Model life satisfaction as a </a:t>
            </a:r>
            <a:r>
              <a:rPr lang="en-US" b="1" dirty="0"/>
              <a:t>linear function of GDP per capita</a:t>
            </a:r>
            <a:r>
              <a:rPr lang="en-US" dirty="0"/>
              <a:t>. This step is called model selection.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931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4C0B42-50DB-425B-8C03-82BF713D9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490169" cy="416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69E39-2ADD-3517-1962-651DDF2D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30688-B829-978B-59AE-B8666A65C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2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7531B-6752-464F-6620-B5BB0B1A9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research lab runs experiments every day.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lab generates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🧪 Experimental measurements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📊 Large tables of results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🧬 Chemical or material properties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📝 Repeated trials under different conditions</a:t>
            </a:r>
          </a:p>
        </p:txBody>
      </p:sp>
    </p:spTree>
    <p:extLst>
      <p:ext uri="{BB962C8B-B14F-4D97-AF65-F5344CB8AC3E}">
        <p14:creationId xmlns:p14="http://schemas.microsoft.com/office/powerpoint/2010/main" val="68436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4763611" cy="4351338"/>
              </a:xfrm>
            </p:spPr>
            <p:txBody>
              <a:bodyPr>
                <a:normAutofit fontScale="92500"/>
              </a:bodyPr>
              <a:lstStyle/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you selected a linear model of life satisfaction with just one attribute, GDP per capita</a:t>
                </a:r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marL="798513" lvl="1" indent="-341313">
                  <a:buClr>
                    <a:srgbClr val="00B0F0"/>
                  </a:buClr>
                  <a:buFontTx/>
                  <a:buChar char="—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: Slope</a:t>
                </a:r>
              </a:p>
              <a:p>
                <a:pPr marL="798513" lvl="1" indent="-341313">
                  <a:buClr>
                    <a:srgbClr val="00B0F0"/>
                  </a:buClr>
                  <a:buFontTx/>
                  <a:buChar char="—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: Intercept</a:t>
                </a:r>
              </a:p>
              <a:p>
                <a:pPr marL="798513" lvl="1" indent="-341313">
                  <a:buClr>
                    <a:srgbClr val="00B0F0"/>
                  </a:buClr>
                  <a:buFontTx/>
                  <a:buChar char="—"/>
                </a:pPr>
                <a:r>
                  <a:rPr lang="en-US" dirty="0"/>
                  <a:t>Model Parameters</a:t>
                </a:r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By tweaking these parameters, you can make your model represent any linear function – </a:t>
                </a:r>
                <a:r>
                  <a:rPr lang="en-US" b="1" dirty="0"/>
                  <a:t>Training Model</a:t>
                </a:r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4763611" cy="4351338"/>
              </a:xfrm>
              <a:blipFill>
                <a:blip r:embed="rId2"/>
                <a:stretch>
                  <a:fillRect l="-1918" t="-2101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3E32079-8104-43A9-AF2C-34CD64684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810" y="1944210"/>
            <a:ext cx="6289316" cy="354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656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can you know which values will make your model perform best?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r>
              <a:rPr lang="en-US" dirty="0"/>
              <a:t>Specify a </a:t>
            </a:r>
            <a:r>
              <a:rPr lang="en-US" b="1" dirty="0"/>
              <a:t>performance measure</a:t>
            </a:r>
            <a:r>
              <a:rPr lang="en-US" dirty="0"/>
              <a:t>. 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r>
              <a:rPr lang="en-US" dirty="0"/>
              <a:t>Utility function (or </a:t>
            </a:r>
            <a:r>
              <a:rPr lang="en-US" b="1" dirty="0"/>
              <a:t>fitness function</a:t>
            </a:r>
            <a:r>
              <a:rPr lang="en-US" dirty="0"/>
              <a:t>) that measures how good your model is 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r>
              <a:rPr lang="en-US" dirty="0"/>
              <a:t>you can define a </a:t>
            </a:r>
            <a:r>
              <a:rPr lang="en-US" b="1" dirty="0"/>
              <a:t>cost function </a:t>
            </a:r>
            <a:r>
              <a:rPr lang="en-US" dirty="0"/>
              <a:t>that measures how bad it is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r>
              <a:rPr lang="en-US" dirty="0"/>
              <a:t>For </a:t>
            </a:r>
            <a:r>
              <a:rPr lang="en-US" b="1" dirty="0"/>
              <a:t>linear regression problems</a:t>
            </a:r>
            <a:r>
              <a:rPr lang="en-US" dirty="0"/>
              <a:t>, people typically use a </a:t>
            </a:r>
            <a:r>
              <a:rPr lang="en-US" b="1" dirty="0"/>
              <a:t>cost function </a:t>
            </a:r>
            <a:r>
              <a:rPr lang="en-US" dirty="0"/>
              <a:t>that measures the distance between the linear model’s predictions and the training examples; 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r>
              <a:rPr lang="en-US" dirty="0"/>
              <a:t>The objective is to minimize this distance</a:t>
            </a:r>
          </a:p>
          <a:p>
            <a:pPr marL="228600" lvl="1"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This is where the </a:t>
            </a:r>
            <a:r>
              <a:rPr lang="en-US" sz="2800" b="1" dirty="0"/>
              <a:t>linear regression algorithm </a:t>
            </a:r>
            <a:r>
              <a:rPr lang="en-US" sz="2800" dirty="0"/>
              <a:t>comes in: </a:t>
            </a:r>
          </a:p>
          <a:p>
            <a:pPr marL="798513" lvl="1" indent="-341313">
              <a:lnSpc>
                <a:spcPct val="100000"/>
              </a:lnSpc>
              <a:buClr>
                <a:srgbClr val="00B0F0"/>
              </a:buClr>
              <a:buFontTx/>
              <a:buChar char="—"/>
            </a:pPr>
            <a:r>
              <a:rPr lang="en-US" dirty="0"/>
              <a:t>you feed it your training examples, and it finds the parameters that make the linear model fit best to your data</a:t>
            </a:r>
          </a:p>
          <a:p>
            <a:pPr marL="798513" lvl="1" indent="-341313">
              <a:buClr>
                <a:srgbClr val="00B0F0"/>
              </a:buClr>
              <a:buFontTx/>
              <a:buChar char="—"/>
            </a:pPr>
            <a:endParaRPr lang="en-US" dirty="0"/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7905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4897" y="1597981"/>
                <a:ext cx="4367814" cy="4578982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78</m:t>
                    </m:r>
                    <m:r>
                      <a:rPr lang="en-US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 marL="457200" lvl="1" indent="0">
                  <a:buClr>
                    <a:srgbClr val="00B0F0"/>
                  </a:buClr>
                  <a:buNone/>
                </a:pPr>
                <a:endParaRPr lang="en-US" dirty="0"/>
              </a:p>
              <a:p>
                <a:pPr marL="0" indent="0">
                  <a:buClr>
                    <a:srgbClr val="FF0000"/>
                  </a:buClr>
                  <a:buNone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4897" y="1597981"/>
                <a:ext cx="4367814" cy="457898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BA14A00-780A-480D-944E-565C36C4B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6548021" cy="364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199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4885" y="1802167"/>
                <a:ext cx="5237826" cy="4374796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78</m:t>
                    </m:r>
                    <m:r>
                      <a:rPr lang="en-US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75</m:t>
                    </m:r>
                  </m:oMath>
                </a14:m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Model can refer to: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Model Type - linear regression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Fully specified model architecture - linear regression with one input and one output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Final trained model ready to be used for predictions</a:t>
                </a:r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 marL="457200" lvl="1" indent="0">
                  <a:buClr>
                    <a:srgbClr val="00B0F0"/>
                  </a:buClr>
                  <a:buNone/>
                </a:pPr>
                <a:endParaRPr lang="en-US" dirty="0"/>
              </a:p>
              <a:p>
                <a:pPr marL="0" indent="0">
                  <a:buClr>
                    <a:srgbClr val="FF0000"/>
                  </a:buClr>
                  <a:buNone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4885" y="1802167"/>
                <a:ext cx="5237826" cy="4374796"/>
              </a:xfrm>
              <a:blipFill>
                <a:blip r:embed="rId2"/>
                <a:stretch>
                  <a:fillRect l="-2095" r="-1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BA14A00-780A-480D-944E-565C36C4B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5642499" cy="313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562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Now the model fits the training data as closely as possible (for a linear model)</a:t>
                </a:r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r>
                  <a:rPr lang="en-US" dirty="0"/>
                  <a:t>You are finally ready to run the model to make predictions 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Inferences 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How happy Cypriots are, and the OECD data does not have the answer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it-IT" dirty="0"/>
                  <a:t>Cyprus’s GDP per capita, find $37,655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Apply your model and find that life satisfaction</a:t>
                </a:r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it-IT" dirty="0"/>
                      <m:t>37,</m:t>
                    </m:r>
                    <m:r>
                      <m:rPr>
                        <m:nor/>
                      </m:rPr>
                      <a:rPr lang="it-IT" dirty="0"/>
                      <m:t>655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dirty="0"/>
              </a:p>
              <a:p>
                <a:pPr marL="798513" lvl="1" indent="-341313">
                  <a:buClr>
                    <a:srgbClr val="00B0F0"/>
                  </a:buClr>
                  <a:buFont typeface="Calibri" panose="020F0502020204030204" pitchFamily="34" charset="0"/>
                  <a:buChar char="—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 marL="0" indent="0">
                  <a:buClr>
                    <a:srgbClr val="FF0000"/>
                  </a:buClr>
                  <a:buNone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Clr>
                    <a:srgbClr val="FF0000"/>
                  </a:buClr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AE9685-6E3A-4943-A336-871C00815C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515600" cy="4351338"/>
              </a:xfrm>
              <a:blipFill>
                <a:blip r:embed="rId2"/>
                <a:stretch>
                  <a:fillRect l="-986" t="-2241" r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99172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D54FE4-3444-49AF-910C-A737CD923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552381" cy="1314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C16C5A-671F-451A-B72B-C69AB4E03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24857"/>
            <a:ext cx="8390476" cy="1638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7FCE62-12FA-4701-97B8-094C7AC2A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882835"/>
            <a:ext cx="7361905" cy="16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916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EE20B-D3B4-4A17-B6B3-3A940A991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4666667" cy="7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52B6AC-D21C-4481-9B2E-4C15B3065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722477"/>
            <a:ext cx="3628571" cy="790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30AE2-56FB-446E-AEA7-46C86D5B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857789"/>
            <a:ext cx="8038095" cy="1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826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If all went well, your model will make good predictions. If not, you may need to: </a:t>
            </a:r>
          </a:p>
          <a:p>
            <a:pPr marL="860425" lvl="1" indent="-403225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Use more attributes (employment rate, health, air pollution, etc.), </a:t>
            </a:r>
          </a:p>
          <a:p>
            <a:pPr marL="860425" lvl="1" indent="-403225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Get more or better-quality training data, or </a:t>
            </a:r>
          </a:p>
          <a:p>
            <a:pPr marL="860425" lvl="1" indent="-403225">
              <a:buClr>
                <a:srgbClr val="00B0F0"/>
              </a:buClr>
              <a:buFont typeface="Calibri" panose="020F0502020204030204" pitchFamily="34" charset="0"/>
              <a:buChar char="—"/>
            </a:pPr>
            <a:r>
              <a:rPr lang="en-US" dirty="0"/>
              <a:t>Perhaps select a more powerful model (e.g., a polynomial regression model).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61592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Project Overflow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 studied the data.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 selected a model.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You trained it on the training data (i.e., the learning algorithm searched for the model parameter values that minimize a cost function).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Finally, you applied the model to make predictions on new cases (this is called </a:t>
            </a:r>
            <a:r>
              <a:rPr lang="en-US" b="1" dirty="0"/>
              <a:t>inference</a:t>
            </a:r>
            <a:r>
              <a:rPr lang="en-US" dirty="0"/>
              <a:t>), hoping that this model will generalize well.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9333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4DD4-D143-46E5-832F-3DAE2855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Main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9685-6E3A-4943-A336-871C0081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Since your main task is to select a model and train it on some data, the two things that can go wrong are:</a:t>
            </a:r>
          </a:p>
          <a:p>
            <a:pPr marL="796925" lvl="1" indent="-339725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bad model and</a:t>
            </a:r>
          </a:p>
          <a:p>
            <a:pPr marL="796925" lvl="1" indent="-339725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bad data</a:t>
            </a:r>
          </a:p>
        </p:txBody>
      </p:sp>
    </p:spTree>
    <p:extLst>
      <p:ext uri="{BB962C8B-B14F-4D97-AF65-F5344CB8AC3E}">
        <p14:creationId xmlns:p14="http://schemas.microsoft.com/office/powerpoint/2010/main" val="127884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A6464-CC43-1F73-20E0-9D662F4AD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1128C-4BFE-7784-0AD1-18151995D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2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AC45D-B350-A68D-96E6-A9B4FE3E5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Researchers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Design experiments carefully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Control variables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Follow scientific protocols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Yet the challenge grows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📈 Too many experiments to compare manually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🧩 Many variables interacting at once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🔄 Non-linear and unexpected outcomes</a:t>
            </a:r>
          </a:p>
        </p:txBody>
      </p:sp>
    </p:spTree>
    <p:extLst>
      <p:ext uri="{BB962C8B-B14F-4D97-AF65-F5344CB8AC3E}">
        <p14:creationId xmlns:p14="http://schemas.microsoft.com/office/powerpoint/2010/main" val="735002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970FD-21D9-DCB7-1656-3235414D4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93AE-389A-B468-4544-14B90C692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Biggest Challenge in AI: Data 🚨📊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82EF5-5380-4FBF-8E82-9581A228F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“Garbage In → Garbage Out”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systems learn only from the data they receive.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If the data is poor, the results will be poor—no matter how advanced the model is.</a:t>
            </a:r>
          </a:p>
        </p:txBody>
      </p:sp>
    </p:spTree>
    <p:extLst>
      <p:ext uri="{BB962C8B-B14F-4D97-AF65-F5344CB8AC3E}">
        <p14:creationId xmlns:p14="http://schemas.microsoft.com/office/powerpoint/2010/main" val="3141351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47E61-F043-F118-2114-8B2DBDD8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58874-1701-A45A-51D6-3B8E60FF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1️⃣</a:t>
            </a:r>
            <a:r>
              <a:rPr lang="en-US" b="1" dirty="0">
                <a:solidFill>
                  <a:srgbClr val="00B0F0"/>
                </a:solidFill>
              </a:rPr>
              <a:t>Not Enough or Wrong Data 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A56A3-B8A4-2A11-54D0-4640B3CC1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Insufficient Data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Too few examples to learn reliable patterns.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Non-Representative Training Data</a:t>
            </a:r>
          </a:p>
          <a:p>
            <a:pPr marL="800100" lvl="1" indent="-342900" algn="just">
              <a:lnSpc>
                <a:spcPct val="100000"/>
              </a:lnSpc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Data does not reflect the real world the system will face.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Sampling Noise</a:t>
            </a:r>
          </a:p>
          <a:p>
            <a:pPr marL="800100" lvl="1" indent="-342900" algn="just">
              <a:lnSpc>
                <a:spcPct val="110000"/>
              </a:lnSpc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Random errors or fluctuations hide the true signal.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Sampling Bias</a:t>
            </a:r>
          </a:p>
          <a:p>
            <a:pPr marL="800100" lvl="1" indent="-342900" algn="just">
              <a:lnSpc>
                <a:spcPct val="110000"/>
              </a:lnSpc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Certain groups or conditions are over- or under-represented.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Result: The model learns the wrong patterns.</a:t>
            </a:r>
          </a:p>
        </p:txBody>
      </p:sp>
    </p:spTree>
    <p:extLst>
      <p:ext uri="{BB962C8B-B14F-4D97-AF65-F5344CB8AC3E}">
        <p14:creationId xmlns:p14="http://schemas.microsoft.com/office/powerpoint/2010/main" val="19003963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CE673-6938-11BE-378B-BBEC75691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800D8-F080-4B48-CABD-18E3D95EA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Sampling Bias — A Classic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43164-9869-06ED-5421-5AD5173A2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The Literary Digest Poll (1936)</a:t>
            </a: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📖 The Literary Digest magazine tried to predict the 1936 U.S. presidential election between: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Franklin D. Roosevelt (Democrat, incumbent)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Alf Landon (Republican)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The magazine was famous—it had correctly predicted three previous elections.</a:t>
            </a:r>
          </a:p>
        </p:txBody>
      </p:sp>
    </p:spTree>
    <p:extLst>
      <p:ext uri="{BB962C8B-B14F-4D97-AF65-F5344CB8AC3E}">
        <p14:creationId xmlns:p14="http://schemas.microsoft.com/office/powerpoint/2010/main" val="28911895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F1EC6-0BED-6AD7-FE96-91F26D052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8CFB1-92D8-1E71-0399-DE6318E5A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did they do? 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C8EAE-63E7-F044-A529-8156ABA9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Sent 10 million questionnaires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Sampling frame built from: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📞 Telephone directories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🚗 Automobile registrations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⛳ Country club memberships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2.3 million people responded (huge sample!)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📊 </a:t>
            </a:r>
            <a:r>
              <a:rPr lang="en-US" b="1" u="sng" dirty="0"/>
              <a:t>Prediction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Landon would win with 57% of the vote.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❌ </a:t>
            </a:r>
            <a:r>
              <a:rPr lang="en-US" b="1" u="sng" dirty="0"/>
              <a:t>Reality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Landon got 36%, and Roosevelt won by a landslide.</a:t>
            </a:r>
          </a:p>
        </p:txBody>
      </p:sp>
    </p:spTree>
    <p:extLst>
      <p:ext uri="{BB962C8B-B14F-4D97-AF65-F5344CB8AC3E}">
        <p14:creationId xmlns:p14="http://schemas.microsoft.com/office/powerpoint/2010/main" val="6271324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CB325-6E73-F59C-6E3B-D437BB1F2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8B740-827D-C6D3-69B6-8AD0C11D0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went wrong? 🚨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1A2B-6A0C-786D-51DD-76DB79AD6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Sampling Bias (</a:t>
            </a:r>
            <a:r>
              <a:rPr lang="en-US" b="1" u="sng" dirty="0" err="1"/>
              <a:t>Undercoverage</a:t>
            </a:r>
            <a:r>
              <a:rPr lang="en-US" b="1" u="sng" dirty="0"/>
              <a:t>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Year: 1936 — Great Depression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People with: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Cars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Telephones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Country club memberships</a:t>
            </a:r>
          </a:p>
          <a:p>
            <a:pPr marL="457200" lvl="1" indent="0" algn="just">
              <a:buClr>
                <a:srgbClr val="00B0F0"/>
              </a:buClr>
              <a:buNone/>
            </a:pPr>
            <a:r>
              <a:rPr lang="en-US" dirty="0"/>
              <a:t>were mostly wealthy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Wealthy voters tended to support Republicans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➡️ Large parts of the population were never sampled.</a:t>
            </a:r>
          </a:p>
        </p:txBody>
      </p:sp>
    </p:spTree>
    <p:extLst>
      <p:ext uri="{BB962C8B-B14F-4D97-AF65-F5344CB8AC3E}">
        <p14:creationId xmlns:p14="http://schemas.microsoft.com/office/powerpoint/2010/main" val="8846581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2E23C-EA68-86F8-7E82-666DFD8AE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7BE98-DF7D-FCD6-3A49-6B7008706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What went wrong? 🚨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90B75-8DCD-F523-54B5-FB0050706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Nonresponse Bias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7.7 million people did NOT respond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Those unhappy with the current president were more likely to reply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➡️ Respondents were not representative of voters.</a:t>
            </a:r>
          </a:p>
        </p:txBody>
      </p:sp>
    </p:spTree>
    <p:extLst>
      <p:ext uri="{BB962C8B-B14F-4D97-AF65-F5344CB8AC3E}">
        <p14:creationId xmlns:p14="http://schemas.microsoft.com/office/powerpoint/2010/main" val="32559102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AFDC8-8E6B-0C19-715E-03FC607A9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2114-8A1F-BC5A-FF5F-6187B155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A Powerful Contrast 🧠✨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C778D-2901-4FA5-56D9-DA8D289B6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At the same time, a young pollster named </a:t>
            </a:r>
            <a:r>
              <a:rPr lang="en-US" b="1" dirty="0"/>
              <a:t>George Gallup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Surveyed only 50,000 people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Used better sampling methods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Correctly predicted Roosevelt’s victory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📌 The Gallup Organization still exists today.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📉 The Literary Digest went out of business soon after.</a:t>
            </a:r>
          </a:p>
        </p:txBody>
      </p:sp>
    </p:spTree>
    <p:extLst>
      <p:ext uri="{BB962C8B-B14F-4D97-AF65-F5344CB8AC3E}">
        <p14:creationId xmlns:p14="http://schemas.microsoft.com/office/powerpoint/2010/main" val="17299204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C74B4-6E8C-EFDD-80BE-D4C22B193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732E1-7F7A-F0B7-8242-6B79C8425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The Big Lesson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60A91-EBCC-343C-5D12-47789DD61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❌ Big data does NOT fix bad data.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❌ Large samples do NOT guarantee correct results.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✅ How data is collected matters more than how much data you have.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biased sample, even if it has millions of records, leads to biased conclusions.</a:t>
            </a:r>
          </a:p>
        </p:txBody>
      </p:sp>
    </p:spTree>
    <p:extLst>
      <p:ext uri="{BB962C8B-B14F-4D97-AF65-F5344CB8AC3E}">
        <p14:creationId xmlns:p14="http://schemas.microsoft.com/office/powerpoint/2010/main" val="5014151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F672A-A555-0A1E-4646-2C6D8E235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AAB59-4044-EC21-D6E1-86320B84A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2️⃣</a:t>
            </a:r>
            <a:r>
              <a:rPr lang="en-US" b="1" dirty="0">
                <a:solidFill>
                  <a:srgbClr val="00B0F0"/>
                </a:solidFill>
              </a:rPr>
              <a:t>Poor Data Quality 🧾⚠️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D80F6-8F46-25FC-A181-946D6916E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Poor-Quality Data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Errors, duplicates, inconsistent measurements.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Incomplete Data (Missing Values)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Important information is absent or unknown.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Outdated Data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Data no longer matches current conditions or behavior.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🧠 Result: Predictions become unreliable or misleading.</a:t>
            </a:r>
          </a:p>
        </p:txBody>
      </p:sp>
    </p:spTree>
    <p:extLst>
      <p:ext uri="{BB962C8B-B14F-4D97-AF65-F5344CB8AC3E}">
        <p14:creationId xmlns:p14="http://schemas.microsoft.com/office/powerpoint/2010/main" val="33614603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37693-389D-2C4C-B943-2FC97971B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4CE5D-5EB9-B558-569B-2CD1DD45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3️⃣</a:t>
            </a:r>
            <a:r>
              <a:rPr lang="en-US" b="1" dirty="0">
                <a:solidFill>
                  <a:srgbClr val="00B0F0"/>
                </a:solidFill>
              </a:rPr>
              <a:t>Irrelevant or Misleading Features 🧩❌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164A9-4390-4731-1CA0-4D9A344AE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Irrelevant Features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Variables that add noise instead of information.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Features that: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Do not affect the target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Confuse the learning process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🧠 Result: The model focuses on what does not matter.</a:t>
            </a:r>
          </a:p>
        </p:txBody>
      </p:sp>
    </p:spTree>
    <p:extLst>
      <p:ext uri="{BB962C8B-B14F-4D97-AF65-F5344CB8AC3E}">
        <p14:creationId xmlns:p14="http://schemas.microsoft.com/office/powerpoint/2010/main" val="261467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7A154-A08A-FEFD-7F19-E161F614B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28FF-7367-4098-3318-5ECFC765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Scene 2 — 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4186D-0143-69B6-75EA-7BF8C4C1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Some important relationships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🔍 Are hidden in the data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🧠 Are not obvious from theory alone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⏳ Only appear after many experiments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The real challenge </a:t>
            </a:r>
            <a:r>
              <a:rPr lang="en-US" dirty="0"/>
              <a:t>🎯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How can scientists discover meaningful patterns and relationships when the number of experiments and variables exceeds human intuition?</a:t>
            </a:r>
          </a:p>
        </p:txBody>
      </p:sp>
    </p:spTree>
    <p:extLst>
      <p:ext uri="{BB962C8B-B14F-4D97-AF65-F5344CB8AC3E}">
        <p14:creationId xmlns:p14="http://schemas.microsoft.com/office/powerpoint/2010/main" val="351050317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421F4-1747-E0FC-D0A8-8CBA279DA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BF5E-09CA-7574-8A6C-BE930AD05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Key Takeaway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F11B4-A229-DC6F-CC9A-0354BAD6B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does not fail because models are weak.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AI fails because data is insufficient, biased, noisy, or outdated.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Better data beats better algorithms.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Before asking “Which model should we use?”,</a:t>
            </a:r>
          </a:p>
          <a:p>
            <a:pPr indent="0" algn="just">
              <a:buClr>
                <a:srgbClr val="FF0000"/>
              </a:buClr>
              <a:buNone/>
            </a:pPr>
            <a:r>
              <a:rPr lang="en-US" dirty="0"/>
              <a:t>we must ask “</a:t>
            </a:r>
            <a:r>
              <a:rPr lang="en-US" b="1" dirty="0"/>
              <a:t>Can we trust our data?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46693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DCEA1-D677-0B7F-7096-29329B1A0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809F-B0C4-83DD-93C9-C86E8ED0A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Optimization Appears in Machine Learning 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10C6D-6ACD-179A-B66B-6FACE3FAB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In machine learning, we do not guess models—we </a:t>
            </a:r>
            <a:r>
              <a:rPr lang="en-US" b="1" u="sng" dirty="0"/>
              <a:t>optimize</a:t>
            </a:r>
            <a:r>
              <a:rPr lang="en-US" dirty="0"/>
              <a:t> them.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Models have parameters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Parameters affect predictions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Predictions produce errors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👉 Learning means reducing error.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Training a model = searching for parameters that minimize error.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0356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8BADA-B623-01D6-4517-C1262493C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87C84-56D1-9EC4-96F2-29D35F13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Error as a Scientific Quantity 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9225C-5FC9-D5CF-D402-ED8BAA63F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dirty="0"/>
              <a:t>Every model makes mistakes</a:t>
            </a:r>
            <a:r>
              <a:rPr lang="en-US" dirty="0"/>
              <a:t>.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📏 Error measures how far predictions are from reality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🔻 Lower error = better model</a:t>
            </a:r>
          </a:p>
          <a:p>
            <a:pPr marL="457200" lvl="1" indent="0" algn="just">
              <a:buClr>
                <a:srgbClr val="FF0000"/>
              </a:buClr>
              <a:buNone/>
            </a:pPr>
            <a:r>
              <a:rPr lang="en-US" dirty="0"/>
              <a:t>🔺 Higher error = poorer model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In regression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Error = difference between predicted and actual values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Machine learning turns learning into a quantitative optimization problem.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9699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CBC27-20A8-ED55-F450-B42F492CE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F6F6-63D5-5108-8622-CEA8DD0D0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Optimization: the core idea ⚙️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1B013-0844-95CC-154D-1DC368CAD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Optimization means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Defining what “good” means (error or loss)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Searching for parameters that improve performance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practice: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There is rarely one perfect solution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We search for good enough solutions</a:t>
            </a:r>
          </a:p>
          <a:p>
            <a:pPr marL="0" indent="0" algn="just">
              <a:buClr>
                <a:srgbClr val="FF0000"/>
              </a:buClr>
              <a:buNone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sentence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Optimization is the engine that drives learning.</a:t>
            </a:r>
          </a:p>
        </p:txBody>
      </p:sp>
    </p:spTree>
    <p:extLst>
      <p:ext uri="{BB962C8B-B14F-4D97-AF65-F5344CB8AC3E}">
        <p14:creationId xmlns:p14="http://schemas.microsoft.com/office/powerpoint/2010/main" val="11842129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1014C-0ED1-1122-7740-6C99CB57B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E604A-DFD9-BE61-33E3-358446EB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Why optimization is hard 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B0168-3FEC-A88D-D47B-A2706D5AD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Optimization becomes difficult when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🔢 Many parameters exist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🌪️ Data is noisy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🧠 The error surface is complex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⛰️ Many local optima appear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Exact solutions are often impossible or impractical.</a:t>
            </a:r>
          </a:p>
        </p:txBody>
      </p:sp>
    </p:spTree>
    <p:extLst>
      <p:ext uri="{BB962C8B-B14F-4D97-AF65-F5344CB8AC3E}">
        <p14:creationId xmlns:p14="http://schemas.microsoft.com/office/powerpoint/2010/main" val="119115872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85F31-6895-4600-E2F6-9F2F4B4F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AC6F5-B71E-1D32-5EC8-9565DBCB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Heuristics: practical problem solving 🛠️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CB302-C0F6-D0F6-D882-676925A7B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When exact optimization fails, we use heuristics.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Heuristics are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Practical rules of thumb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Fast, approximate methods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Not guaranteed to be optimal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Scientific analogy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Heuristics in AI are like approximations in physics.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They trade perfection for feasibility.</a:t>
            </a:r>
          </a:p>
        </p:txBody>
      </p:sp>
    </p:spTree>
    <p:extLst>
      <p:ext uri="{BB962C8B-B14F-4D97-AF65-F5344CB8AC3E}">
        <p14:creationId xmlns:p14="http://schemas.microsoft.com/office/powerpoint/2010/main" val="317667959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2B31-DBBA-7AD9-D01A-AC1F1B455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9A68D-9C3B-5BF6-C6AE-60AE9A22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From heuristics to metaheuristics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6D0AE-D86F-D63B-E0DC-F66F9A1ED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Some problems are too complex for problem-specific heuristics.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Metaheuristics: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General-purpose search strategies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Applicable to many problems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Focus on exploration and exploitation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Metaheuristics </a:t>
            </a:r>
            <a:r>
              <a:rPr lang="en-US" b="1" dirty="0"/>
              <a:t>guide how we search</a:t>
            </a:r>
            <a:r>
              <a:rPr lang="en-US" dirty="0"/>
              <a:t>, not what we search.</a:t>
            </a:r>
          </a:p>
        </p:txBody>
      </p:sp>
    </p:spTree>
    <p:extLst>
      <p:ext uri="{BB962C8B-B14F-4D97-AF65-F5344CB8AC3E}">
        <p14:creationId xmlns:p14="http://schemas.microsoft.com/office/powerpoint/2010/main" val="118455722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CFD92-0FBA-A001-EAFA-E673D6C55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4A99-04CA-C574-E3F7-2DEF71B0F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Inspiration behind metaheuristics 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A7865-8DB1-3BF1-5641-295125A9E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Metaheuristics are often inspired by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🧬 Evolution (natural selection)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🐜 Collective behavior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🌊 Physical processes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Key idea</a:t>
            </a:r>
            <a:r>
              <a:rPr lang="en-US" dirty="0"/>
              <a:t>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Nature solves complex problems without exact equations.</a:t>
            </a:r>
          </a:p>
        </p:txBody>
      </p:sp>
    </p:spTree>
    <p:extLst>
      <p:ext uri="{BB962C8B-B14F-4D97-AF65-F5344CB8AC3E}">
        <p14:creationId xmlns:p14="http://schemas.microsoft.com/office/powerpoint/2010/main" val="39274330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EF439-C357-557A-2C3C-B8A98B218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A2D48-7F21-0602-99F4-F088932D6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Genetic Algorithm: the idea 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EA212-3536-7A06-5342-31EB74124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A Genetic Algorithm (GA) is an optimization method inspired by evolution.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It operates on: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 population of candidate solutions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Not a single solution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/>
              <a:t>Each candidate represents: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 possible set of parameters</a:t>
            </a:r>
          </a:p>
          <a:p>
            <a:pPr marL="800100" lvl="1" indent="-342900" algn="just">
              <a:buClr>
                <a:srgbClr val="00B0F0"/>
              </a:buClr>
              <a:buFont typeface="Calibri" panose="020F0502020204030204" pitchFamily="34" charset="0"/>
              <a:buChar char="―"/>
            </a:pPr>
            <a:r>
              <a:rPr lang="en-US" dirty="0"/>
              <a:t>A possible model configuration</a:t>
            </a:r>
          </a:p>
        </p:txBody>
      </p:sp>
    </p:spTree>
    <p:extLst>
      <p:ext uri="{BB962C8B-B14F-4D97-AF65-F5344CB8AC3E}">
        <p14:creationId xmlns:p14="http://schemas.microsoft.com/office/powerpoint/2010/main" val="207925373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C8CA-DFCE-7927-0D6F-674349983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F6690-C496-A5B9-547A-2912B37D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|</a:t>
            </a:r>
            <a:r>
              <a:rPr lang="en-US" b="1" dirty="0">
                <a:solidFill>
                  <a:srgbClr val="00B0F0"/>
                </a:solidFill>
              </a:rPr>
              <a:t>How a Genetic Algorithm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55FE4-D948-DCD3-2CDD-165DE60B5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A GA follows a simple cycle</a:t>
            </a:r>
            <a:r>
              <a:rPr lang="en-US" dirty="0"/>
              <a:t>: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🎲 Initialize a population (random solutions)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📊 Evaluate fitness (how good each solution is)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🧬 Select better solutions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🔀 Combine solutions (crossover)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🎯 Introduce variation (mutation)</a:t>
            </a:r>
          </a:p>
          <a:p>
            <a:pPr marL="51435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en-US" dirty="0"/>
              <a:t>🔁 Repeat until improvement stabilizes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b="1" u="sng" dirty="0"/>
              <a:t>Message</a:t>
            </a:r>
            <a:r>
              <a:rPr lang="en-US" dirty="0"/>
              <a:t>: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en-US" dirty="0"/>
              <a:t>Better solutions survive and evolve.</a:t>
            </a:r>
          </a:p>
        </p:txBody>
      </p:sp>
    </p:spTree>
    <p:extLst>
      <p:ext uri="{BB962C8B-B14F-4D97-AF65-F5344CB8AC3E}">
        <p14:creationId xmlns:p14="http://schemas.microsoft.com/office/powerpoint/2010/main" val="3887164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6864</TotalTime>
  <Words>5605</Words>
  <Application>Microsoft Office PowerPoint</Application>
  <PresentationFormat>Widescreen</PresentationFormat>
  <Paragraphs>979</Paragraphs>
  <Slides>120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120</vt:i4>
      </vt:variant>
    </vt:vector>
  </HeadingPairs>
  <TitlesOfParts>
    <vt:vector size="126" baseType="lpstr">
      <vt:lpstr>Arial</vt:lpstr>
      <vt:lpstr>Calibri</vt:lpstr>
      <vt:lpstr>Calibri Light</vt:lpstr>
      <vt:lpstr>Cambria Math</vt:lpstr>
      <vt:lpstr>Wingdings</vt:lpstr>
      <vt:lpstr>Office Theme</vt:lpstr>
      <vt:lpstr>AI Applications in Sciences |From Data to Discovery</vt:lpstr>
      <vt:lpstr>|Agenda</vt:lpstr>
      <vt:lpstr>|The Human Quest for Knowledge</vt:lpstr>
      <vt:lpstr>|Scene 1 — The Challenge</vt:lpstr>
      <vt:lpstr>|Scene 1 — The Challenge</vt:lpstr>
      <vt:lpstr>|Scene 1 — The Challenge</vt:lpstr>
      <vt:lpstr>|Scene 2 — The Challenge</vt:lpstr>
      <vt:lpstr>|Scene 2 — The Challenge</vt:lpstr>
      <vt:lpstr>|Scene 2 — The Challenge</vt:lpstr>
      <vt:lpstr>|Scene 3 — The Challenge</vt:lpstr>
      <vt:lpstr>|Scene 3 — The Challenge</vt:lpstr>
      <vt:lpstr>|Scene 3 — The Challenge</vt:lpstr>
      <vt:lpstr>|Scene 4 — The Challenge</vt:lpstr>
      <vt:lpstr>|Scene 4 — The Challenge</vt:lpstr>
      <vt:lpstr>|Scene 4 — The Challenge</vt:lpstr>
      <vt:lpstr>|Scene 4 — The Challenge</vt:lpstr>
      <vt:lpstr>|Scene 4 — The Challenge</vt:lpstr>
      <vt:lpstr>|Scene 5 — The Challenge</vt:lpstr>
      <vt:lpstr>|Scene 5 — The Challenge</vt:lpstr>
      <vt:lpstr>|Scene 5 — The Challenge</vt:lpstr>
      <vt:lpstr>|Scene 5 — The Challenge</vt:lpstr>
      <vt:lpstr>|The World Changed: Data Everywhere 📊🚀</vt:lpstr>
      <vt:lpstr>|AI Enters the Scene 🤖✨</vt:lpstr>
      <vt:lpstr>|A Big Moment: Nobel Recognition 🏆🤖</vt:lpstr>
      <vt:lpstr>|Why This Matters to YOU 🎯</vt:lpstr>
      <vt:lpstr>|Why do sciences need AI now?</vt:lpstr>
      <vt:lpstr>|AI is not magic. It’s an instrument.</vt:lpstr>
      <vt:lpstr>|Can you find the rule? </vt:lpstr>
      <vt:lpstr>|Can you find the rule? </vt:lpstr>
      <vt:lpstr>|What is Machine Learning</vt:lpstr>
      <vt:lpstr>|What is Machine Learning</vt:lpstr>
      <vt:lpstr>|Disease Diagnosis System</vt:lpstr>
      <vt:lpstr>|Customer Churn Prediction</vt:lpstr>
      <vt:lpstr>|ML Jargons</vt:lpstr>
      <vt:lpstr>🧩 Core Terminology</vt:lpstr>
      <vt:lpstr>🧩 Core Terminology</vt:lpstr>
      <vt:lpstr>🧩 Core Terminology</vt:lpstr>
      <vt:lpstr>|AI and the scientific method.</vt:lpstr>
      <vt:lpstr>|Why AI works well in science</vt:lpstr>
      <vt:lpstr>|Supervised Learning </vt:lpstr>
      <vt:lpstr>|Classification</vt:lpstr>
      <vt:lpstr>|Classification </vt:lpstr>
      <vt:lpstr>|Classification </vt:lpstr>
      <vt:lpstr>|Regression </vt:lpstr>
      <vt:lpstr>|What Is the Goal of Regression? 🎯</vt:lpstr>
      <vt:lpstr>|What Is the Goal of Regression? 🎯</vt:lpstr>
      <vt:lpstr>|Regression </vt:lpstr>
      <vt:lpstr>|Regression </vt:lpstr>
      <vt:lpstr>|A Data-Driven Advisor </vt:lpstr>
      <vt:lpstr>|A Data-Driven Advisor</vt:lpstr>
      <vt:lpstr>|A Data-Driven Advisor</vt:lpstr>
      <vt:lpstr>|Regression Model</vt:lpstr>
      <vt:lpstr>|Regression Model</vt:lpstr>
      <vt:lpstr>|Optimizing a Web Application </vt:lpstr>
      <vt:lpstr>|Optimizing a Web Application </vt:lpstr>
      <vt:lpstr>|Regression Model</vt:lpstr>
      <vt:lpstr>|Regression Model</vt:lpstr>
      <vt:lpstr>|Saving Lives with Data </vt:lpstr>
      <vt:lpstr>|Saving Lives with Data </vt:lpstr>
      <vt:lpstr>|Regression Model</vt:lpstr>
      <vt:lpstr>|Regression Model</vt:lpstr>
      <vt:lpstr>|Predicting Height from a Femur Bone</vt:lpstr>
      <vt:lpstr>|Predicting Height from a Femur Bone</vt:lpstr>
      <vt:lpstr>|What is Regression?</vt:lpstr>
      <vt:lpstr>|What is Regression?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|Big Picture</vt:lpstr>
      <vt:lpstr>|Project Overflow</vt:lpstr>
      <vt:lpstr>|Main Challenges</vt:lpstr>
      <vt:lpstr>|The Biggest Challenge in AI: Data 🚨📊</vt:lpstr>
      <vt:lpstr>1️⃣Not Enough or Wrong Data 📉</vt:lpstr>
      <vt:lpstr>|Sampling Bias — A Classic Example</vt:lpstr>
      <vt:lpstr>|What did they do? 📬</vt:lpstr>
      <vt:lpstr>|What went wrong? 🚨</vt:lpstr>
      <vt:lpstr>|What went wrong? 🚨</vt:lpstr>
      <vt:lpstr>|A Powerful Contrast 🧠✨</vt:lpstr>
      <vt:lpstr>|The Big Lesson 🎯</vt:lpstr>
      <vt:lpstr>2️⃣Poor Data Quality 🧾⚠️</vt:lpstr>
      <vt:lpstr>3️⃣Irrelevant or Misleading Features 🧩❌</vt:lpstr>
      <vt:lpstr>Key Takeaway 🎯</vt:lpstr>
      <vt:lpstr>|Why Optimization Appears in Machine Learning 🎯</vt:lpstr>
      <vt:lpstr>|Error as a Scientific Quantity 📉</vt:lpstr>
      <vt:lpstr>|Optimization: the core idea ⚙️</vt:lpstr>
      <vt:lpstr>|Why optimization is hard 🧩</vt:lpstr>
      <vt:lpstr>|Heuristics: practical problem solving 🛠️</vt:lpstr>
      <vt:lpstr>|From heuristics to metaheuristics</vt:lpstr>
      <vt:lpstr>|Inspiration behind metaheuristics 🌱</vt:lpstr>
      <vt:lpstr>|Genetic Algorithm: the idea 🧬</vt:lpstr>
      <vt:lpstr>|How a Genetic Algorithm works</vt:lpstr>
      <vt:lpstr>|Fitness: connecting GA to machine learning 🎯</vt:lpstr>
      <vt:lpstr>|Why use Genetic Algorithms? 🤔</vt:lpstr>
      <vt:lpstr>|Genetic Algorithms in scientific applications 🔬</vt:lpstr>
      <vt:lpstr>|Connecting back to science 🧠🔬</vt:lpstr>
      <vt:lpstr>|Closing this section 🎯</vt:lpstr>
      <vt:lpstr>👉 The Metaheuristic Optimization Loop</vt:lpstr>
      <vt:lpstr>|Step 1: Initial solution population 🎲</vt:lpstr>
      <vt:lpstr>|What is a “solution” really? 🧩</vt:lpstr>
      <vt:lpstr>|Step 2: Fitness evaluation 📊</vt:lpstr>
      <vt:lpstr>|Fitness is not truth ⚠️</vt:lpstr>
      <vt:lpstr>|Step 3: Updating solutions 🔄</vt:lpstr>
      <vt:lpstr>|Exploration 🧭</vt:lpstr>
      <vt:lpstr>|Exploitation 🎯</vt:lpstr>
      <vt:lpstr>|The art of balance ⚖️</vt:lpstr>
      <vt:lpstr>|Step 4: Iteration 🔁</vt:lpstr>
      <vt:lpstr>|When does the process stop? ⏹️</vt:lpstr>
      <vt:lpstr>|One framework, many algorithms 🌐</vt:lpstr>
      <vt:lpstr>|Genetic Algorithm as an example 🧬</vt:lpstr>
      <vt:lpstr>|Trending Metaheuristic Algorithms</vt:lpstr>
      <vt:lpstr>|The future of AI in sciences</vt:lpstr>
      <vt:lpstr>|Closing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Lecture 01: |Sampling </dc:title>
  <dc:creator>MOUSTAFA ABDELKHALEK ELHUSSEI</dc:creator>
  <cp:lastModifiedBy>MOSTAFA ABDELKHALEK ELHOSSEINI MOSTAFA</cp:lastModifiedBy>
  <cp:revision>428</cp:revision>
  <dcterms:created xsi:type="dcterms:W3CDTF">2021-09-02T08:55:21Z</dcterms:created>
  <dcterms:modified xsi:type="dcterms:W3CDTF">2026-01-10T11:13:46Z</dcterms:modified>
</cp:coreProperties>
</file>