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Lst>
  <p:sldSz cy="5143500" cx="9144000"/>
  <p:notesSz cx="6858000" cy="9144000"/>
  <p:embeddedFontLst>
    <p:embeddedFont>
      <p:font typeface="Lora"/>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6BC6C21-C866-4F3F-8DF7-0B14C68518D9}">
  <a:tblStyle styleId="{56BC6C21-C866-4F3F-8DF7-0B14C68518D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Lora-regular.fntdata"/><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font" Target="fonts/Lora-italic.fntdata"/><Relationship Id="rId63" Type="http://schemas.openxmlformats.org/officeDocument/2006/relationships/font" Target="fonts/Lora-bold.fntdata"/><Relationship Id="rId22" Type="http://schemas.openxmlformats.org/officeDocument/2006/relationships/slide" Target="slides/slide16.xml"/><Relationship Id="rId21" Type="http://schemas.openxmlformats.org/officeDocument/2006/relationships/slide" Target="slides/slide15.xml"/><Relationship Id="rId65" Type="http://schemas.openxmlformats.org/officeDocument/2006/relationships/font" Target="fonts/Lora-boldItalic.fntdata"/><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e6f02bc988_0_4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e6f02bc988_0_4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e6f02bc988_0_4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e6f02bc988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e6f02bc988_0_4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e6f02bc988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e6f02bc988_0_5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e6f02bc988_0_5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e6f02bc988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e6f02bc988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e6f02bc988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e6f02bc988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e6f02bc988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e6f02bc988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e6f02bc988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e6f02bc988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e6f02bc988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e6f02bc988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e6f02bc988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e6f02bc988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e6f02bc988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e6f02bc988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e6f02bc988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e6f02bc988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e6f02bc988_0_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e6f02bc988_0_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e6f02bc988_0_5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e6f02bc988_0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e6f02bc988_0_5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e6f02bc988_0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e6f02bc988_0_5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e6f02bc988_0_5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e6f02bc988_0_5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e6f02bc988_0_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e6f02bc988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e6f02bc988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e6f02bc988_0_5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e6f02bc988_0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e6f02bc988_0_5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e6f02bc988_0_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e6f02bc988_0_5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e6f02bc988_0_5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e6f02bc988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e6f02bc988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e6f02bc988_0_5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e6f02bc988_0_5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e6f02bc988_0_5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e6f02bc988_0_5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e6f02bc988_0_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e6f02bc988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e6f02bc988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e6f02bc988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e6f02bc988_0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e6f02bc988_0_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e6f02bc988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e6f02bc988_0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e6f02bc988_0_4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e6f02bc988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e6f02bc988_0_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e6f02bc988_0_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e6f02bc988_0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e6f02bc988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e6f02bc988_0_6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e6f02bc988_0_6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e6f02bc988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e6f02bc988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e6f02bc988_0_6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e6f02bc988_0_6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e9b8fa9d6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e9b8fa9d6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e9b8fa9d6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e9b8fa9d6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e9b8fa9d6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e9b8fa9d6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e9b8fa9d6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e9b8fa9d6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e6f02bc988_0_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e6f02bc988_0_6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e6f02bc988_0_6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e6f02bc988_0_6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e9b8fa9d6f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e9b8fa9d6f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e6f02bc988_0_6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e6f02bc988_0_6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e6f02bc988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e6f02bc988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e6f02bc988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e6f02bc988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e6f02bc988_0_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e6f02bc988_0_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e6f02bc988_0_6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e6f02bc988_0_6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e6f02bc988_0_6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e6f02bc988_0_6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e6f02bc988_0_6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e6f02bc988_0_6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e6f02bc988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e6f02bc988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e6f02bc988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e6f02bc988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e6f02bc988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e6f02bc988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e6f02bc988_0_5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e6f02bc988_0_5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e6f02bc988_0_5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e6f02bc988_0_5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e6f02bc988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e6f02bc988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youtube.com/drmelhoseini"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hyperlink" Target="https://towardsdatascience.com/introduction-to-active-learning-117e0740d7cc" TargetMode="External"/><Relationship Id="rId4" Type="http://schemas.openxmlformats.org/officeDocument/2006/relationships/hyperlink" Target="https://medium.com/@ODSC/active-learning-your-models-new-personal-trainer-a89722c0db5a" TargetMode="External"/><Relationship Id="rId5" Type="http://schemas.openxmlformats.org/officeDocument/2006/relationships/hyperlink" Target="https://medium.com/cognifeed/https-medium-com-cognifeed-a-short-introduction-to-active-learning-8c583c81f4e5" TargetMode="External"/><Relationship Id="rId6" Type="http://schemas.openxmlformats.org/officeDocument/2006/relationships/hyperlink" Target="https://www.datacamp.com/community/tutorials/active-learning" TargetMode="External"/><Relationship Id="rId7" Type="http://schemas.openxmlformats.org/officeDocument/2006/relationships/hyperlink" Target="https://medium.com/cognifeed/https-medium-com-cognifeed-a-short-introduction-to-active-learning-8c583c81f4e5"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Active Learning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55000" lnSpcReduction="20000"/>
          </a:bodyPr>
          <a:lstStyle/>
          <a:p>
            <a:pPr indent="0" lvl="0" marL="0" rtl="0" algn="ctr">
              <a:spcBef>
                <a:spcPts val="0"/>
              </a:spcBef>
              <a:spcAft>
                <a:spcPts val="0"/>
              </a:spcAft>
              <a:buNone/>
            </a:pPr>
            <a:r>
              <a:rPr lang="en"/>
              <a:t>Mostafa A. Elhosseini</a:t>
            </a:r>
            <a:endParaRPr/>
          </a:p>
          <a:p>
            <a:pPr indent="0" lvl="0" marL="0" rtl="0" algn="ctr">
              <a:spcBef>
                <a:spcPts val="0"/>
              </a:spcBef>
              <a:spcAft>
                <a:spcPts val="0"/>
              </a:spcAft>
              <a:buNone/>
            </a:pPr>
            <a:r>
              <a:rPr lang="en"/>
              <a:t>Prof. at Mansoura University</a:t>
            </a:r>
            <a:endParaRPr/>
          </a:p>
          <a:p>
            <a:pPr indent="0" lvl="0" marL="0" rtl="0" algn="ctr">
              <a:spcBef>
                <a:spcPts val="0"/>
              </a:spcBef>
              <a:spcAft>
                <a:spcPts val="0"/>
              </a:spcAft>
              <a:buNone/>
            </a:pPr>
            <a:r>
              <a:rPr lang="en" u="sng">
                <a:solidFill>
                  <a:schemeClr val="hlink"/>
                </a:solidFill>
                <a:hlinkClick r:id="rId3"/>
              </a:rPr>
              <a:t>https://youtube.com/drmelhosseini</a:t>
            </a:r>
            <a:r>
              <a:rPr lang="en"/>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Motivation through Example</a:t>
            </a:r>
            <a:endParaRPr/>
          </a:p>
        </p:txBody>
      </p:sp>
      <p:sp>
        <p:nvSpPr>
          <p:cNvPr id="110" name="Google Shape;110;p22"/>
          <p:cNvSpPr txBox="1"/>
          <p:nvPr>
            <p:ph idx="1" type="body"/>
          </p:nvPr>
        </p:nvSpPr>
        <p:spPr>
          <a:xfrm>
            <a:off x="311700" y="3278600"/>
            <a:ext cx="8520600" cy="1290300"/>
          </a:xfrm>
          <a:prstGeom prst="rect">
            <a:avLst/>
          </a:prstGeom>
        </p:spPr>
        <p:txBody>
          <a:bodyPr anchorCtr="0" anchor="t" bIns="91425" lIns="91425" spcFirstLastPara="1" rIns="91425" wrap="square" tIns="91425">
            <a:normAutofit fontScale="92500" lnSpcReduction="10000"/>
          </a:bodyPr>
          <a:lstStyle/>
          <a:p>
            <a:pPr indent="-334327" lvl="0" marL="457200" marR="0" rtl="0" algn="l">
              <a:lnSpc>
                <a:spcPct val="115000"/>
              </a:lnSpc>
              <a:spcBef>
                <a:spcPts val="0"/>
              </a:spcBef>
              <a:spcAft>
                <a:spcPts val="0"/>
              </a:spcAft>
              <a:buClr>
                <a:srgbClr val="FF0000"/>
              </a:buClr>
              <a:buSzPct val="100000"/>
              <a:buChar char="■"/>
            </a:pPr>
            <a:r>
              <a:rPr lang="en"/>
              <a:t>you have two clusters, those coloured green and those coloured red</a:t>
            </a:r>
            <a:endParaRPr/>
          </a:p>
          <a:p>
            <a:pPr indent="-334327" lvl="0" marL="457200" marR="0" rtl="0" algn="l">
              <a:lnSpc>
                <a:spcPct val="115000"/>
              </a:lnSpc>
              <a:spcBef>
                <a:spcPts val="0"/>
              </a:spcBef>
              <a:spcAft>
                <a:spcPts val="0"/>
              </a:spcAft>
              <a:buClr>
                <a:srgbClr val="FF0000"/>
              </a:buClr>
              <a:buSzPct val="100000"/>
              <a:buChar char="■"/>
            </a:pPr>
            <a:r>
              <a:rPr lang="en"/>
              <a:t>This is a classification task and you would like to create a 'decision boundary'</a:t>
            </a:r>
            <a:endParaRPr/>
          </a:p>
          <a:p>
            <a:pPr indent="-334327" lvl="0" marL="457200" marR="0" rtl="0" algn="l">
              <a:lnSpc>
                <a:spcPct val="115000"/>
              </a:lnSpc>
              <a:spcBef>
                <a:spcPts val="0"/>
              </a:spcBef>
              <a:spcAft>
                <a:spcPts val="0"/>
              </a:spcAft>
              <a:buClr>
                <a:srgbClr val="FF0000"/>
              </a:buClr>
              <a:buSzPct val="100000"/>
              <a:buChar char="■"/>
            </a:pPr>
            <a:r>
              <a:rPr lang="en"/>
              <a:t>However, you can assume that you do not know the labels (red or green) of the data points, but trying to find the label for each of them would be very expensive</a:t>
            </a:r>
            <a:endParaRPr/>
          </a:p>
        </p:txBody>
      </p:sp>
      <p:pic>
        <p:nvPicPr>
          <p:cNvPr id="111" name="Google Shape;111;p22"/>
          <p:cNvPicPr preferRelativeResize="0"/>
          <p:nvPr/>
        </p:nvPicPr>
        <p:blipFill>
          <a:blip r:embed="rId3">
            <a:alphaModFix/>
          </a:blip>
          <a:stretch>
            <a:fillRect/>
          </a:stretch>
        </p:blipFill>
        <p:spPr>
          <a:xfrm>
            <a:off x="152400" y="1170125"/>
            <a:ext cx="8810625" cy="1943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Motivation through Example</a:t>
            </a:r>
            <a:endParaRPr/>
          </a:p>
        </p:txBody>
      </p:sp>
      <p:sp>
        <p:nvSpPr>
          <p:cNvPr id="117" name="Google Shape;117;p23"/>
          <p:cNvSpPr txBox="1"/>
          <p:nvPr>
            <p:ph idx="1" type="body"/>
          </p:nvPr>
        </p:nvSpPr>
        <p:spPr>
          <a:xfrm>
            <a:off x="311700" y="1258375"/>
            <a:ext cx="4260300" cy="35511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you would want to </a:t>
            </a:r>
            <a:r>
              <a:rPr b="1" lang="en"/>
              <a:t>sample a small subset</a:t>
            </a:r>
            <a:r>
              <a:rPr lang="en"/>
              <a:t> of points and find those labels and use these labelled data points as your training data for a classifier</a:t>
            </a:r>
            <a:endParaRPr/>
          </a:p>
        </p:txBody>
      </p:sp>
      <p:pic>
        <p:nvPicPr>
          <p:cNvPr id="118" name="Google Shape;118;p23"/>
          <p:cNvPicPr preferRelativeResize="0"/>
          <p:nvPr/>
        </p:nvPicPr>
        <p:blipFill>
          <a:blip r:embed="rId3">
            <a:alphaModFix/>
          </a:blip>
          <a:stretch>
            <a:fillRect/>
          </a:stretch>
        </p:blipFill>
        <p:spPr>
          <a:xfrm>
            <a:off x="5536550" y="1258375"/>
            <a:ext cx="2857500" cy="19335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Motivation through Example</a:t>
            </a:r>
            <a:endParaRPr/>
          </a:p>
        </p:txBody>
      </p:sp>
      <p:sp>
        <p:nvSpPr>
          <p:cNvPr id="124" name="Google Shape;124;p24"/>
          <p:cNvSpPr txBox="1"/>
          <p:nvPr>
            <p:ph idx="1" type="body"/>
          </p:nvPr>
        </p:nvSpPr>
        <p:spPr>
          <a:xfrm>
            <a:off x="311700" y="1258375"/>
            <a:ext cx="4260300" cy="3551100"/>
          </a:xfrm>
          <a:prstGeom prst="rect">
            <a:avLst/>
          </a:prstGeom>
        </p:spPr>
        <p:txBody>
          <a:bodyPr anchorCtr="0" anchor="t" bIns="91425" lIns="91425" spcFirstLastPara="1" rIns="91425" wrap="square" tIns="91425">
            <a:normAutofit fontScale="77500"/>
          </a:bodyPr>
          <a:lstStyle/>
          <a:p>
            <a:pPr indent="-317182" lvl="0" marL="457200" marR="0" rtl="0" algn="l">
              <a:lnSpc>
                <a:spcPct val="115000"/>
              </a:lnSpc>
              <a:spcBef>
                <a:spcPts val="0"/>
              </a:spcBef>
              <a:spcAft>
                <a:spcPts val="0"/>
              </a:spcAft>
              <a:buClr>
                <a:srgbClr val="FF0000"/>
              </a:buClr>
              <a:buSzPct val="100000"/>
              <a:buChar char="■"/>
            </a:pPr>
            <a:r>
              <a:rPr b="1" lang="en"/>
              <a:t>logistic regression</a:t>
            </a:r>
            <a:r>
              <a:rPr lang="en"/>
              <a:t> is used to classify the shapes by </a:t>
            </a:r>
            <a:r>
              <a:rPr b="1" lang="en"/>
              <a:t>first randomly sampling</a:t>
            </a:r>
            <a:r>
              <a:rPr lang="en"/>
              <a:t> a small subset of points and labelling them. </a:t>
            </a:r>
            <a:endParaRPr/>
          </a:p>
          <a:p>
            <a:pPr indent="-317182" lvl="0" marL="457200" marR="0" rtl="0" algn="l">
              <a:lnSpc>
                <a:spcPct val="115000"/>
              </a:lnSpc>
              <a:spcBef>
                <a:spcPts val="0"/>
              </a:spcBef>
              <a:spcAft>
                <a:spcPts val="0"/>
              </a:spcAft>
              <a:buClr>
                <a:srgbClr val="FF0000"/>
              </a:buClr>
              <a:buSzPct val="100000"/>
              <a:buChar char="■"/>
            </a:pPr>
            <a:r>
              <a:rPr lang="en"/>
              <a:t>However, you see that the </a:t>
            </a:r>
            <a:r>
              <a:rPr b="1" lang="en"/>
              <a:t>decision boundary</a:t>
            </a:r>
            <a:r>
              <a:rPr lang="en"/>
              <a:t> created using logistic regression (</a:t>
            </a:r>
            <a:r>
              <a:rPr b="1" lang="en"/>
              <a:t>the blue line</a:t>
            </a:r>
            <a:r>
              <a:rPr lang="en"/>
              <a:t>) is </a:t>
            </a:r>
            <a:r>
              <a:rPr b="1" lang="en"/>
              <a:t>sub-optimal</a:t>
            </a:r>
            <a:r>
              <a:rPr lang="en"/>
              <a:t>.</a:t>
            </a:r>
            <a:endParaRPr/>
          </a:p>
          <a:p>
            <a:pPr indent="-317182" lvl="0" marL="457200" marR="0" rtl="0" algn="l">
              <a:lnSpc>
                <a:spcPct val="115000"/>
              </a:lnSpc>
              <a:spcBef>
                <a:spcPts val="0"/>
              </a:spcBef>
              <a:spcAft>
                <a:spcPts val="0"/>
              </a:spcAft>
              <a:buClr>
                <a:srgbClr val="FF0000"/>
              </a:buClr>
              <a:buSzPct val="100000"/>
              <a:buChar char="■"/>
            </a:pPr>
            <a:r>
              <a:rPr lang="en"/>
              <a:t>This line is clearly skewed away from the red data points and into the green shapes area. </a:t>
            </a:r>
            <a:endParaRPr/>
          </a:p>
          <a:p>
            <a:pPr indent="-317182" lvl="0" marL="457200" marR="0" rtl="0" algn="l">
              <a:lnSpc>
                <a:spcPct val="115000"/>
              </a:lnSpc>
              <a:spcBef>
                <a:spcPts val="0"/>
              </a:spcBef>
              <a:spcAft>
                <a:spcPts val="0"/>
              </a:spcAft>
              <a:buClr>
                <a:srgbClr val="FF0000"/>
              </a:buClr>
              <a:buSzPct val="100000"/>
              <a:buChar char="■"/>
            </a:pPr>
            <a:r>
              <a:rPr lang="en"/>
              <a:t>This means that there will be </a:t>
            </a:r>
            <a:r>
              <a:rPr b="1" lang="en"/>
              <a:t>many green</a:t>
            </a:r>
            <a:r>
              <a:rPr lang="en"/>
              <a:t> data points that will be </a:t>
            </a:r>
            <a:r>
              <a:rPr b="1" lang="en"/>
              <a:t>labelled incorrectly</a:t>
            </a:r>
            <a:r>
              <a:rPr lang="en"/>
              <a:t> as red. </a:t>
            </a:r>
            <a:endParaRPr/>
          </a:p>
          <a:p>
            <a:pPr indent="-317182" lvl="0" marL="457200" marR="0" rtl="0" algn="l">
              <a:lnSpc>
                <a:spcPct val="115000"/>
              </a:lnSpc>
              <a:spcBef>
                <a:spcPts val="0"/>
              </a:spcBef>
              <a:spcAft>
                <a:spcPts val="0"/>
              </a:spcAft>
              <a:buClr>
                <a:srgbClr val="FF0000"/>
              </a:buClr>
              <a:buSzPct val="100000"/>
              <a:buChar char="■"/>
            </a:pPr>
            <a:r>
              <a:rPr lang="en"/>
              <a:t>This skew is due to the </a:t>
            </a:r>
            <a:r>
              <a:rPr b="1" lang="en"/>
              <a:t>poor selection of data points</a:t>
            </a:r>
            <a:r>
              <a:rPr lang="en"/>
              <a:t> for labelling</a:t>
            </a:r>
            <a:endParaRPr/>
          </a:p>
        </p:txBody>
      </p:sp>
      <p:pic>
        <p:nvPicPr>
          <p:cNvPr id="125" name="Google Shape;125;p24"/>
          <p:cNvPicPr preferRelativeResize="0"/>
          <p:nvPr/>
        </p:nvPicPr>
        <p:blipFill>
          <a:blip r:embed="rId3">
            <a:alphaModFix/>
          </a:blip>
          <a:stretch>
            <a:fillRect/>
          </a:stretch>
        </p:blipFill>
        <p:spPr>
          <a:xfrm>
            <a:off x="5456325" y="1258375"/>
            <a:ext cx="2809875" cy="1933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Motivation through Example</a:t>
            </a:r>
            <a:endParaRPr/>
          </a:p>
        </p:txBody>
      </p:sp>
      <p:sp>
        <p:nvSpPr>
          <p:cNvPr id="131" name="Google Shape;131;p25"/>
          <p:cNvSpPr txBox="1"/>
          <p:nvPr>
            <p:ph idx="1" type="body"/>
          </p:nvPr>
        </p:nvSpPr>
        <p:spPr>
          <a:xfrm>
            <a:off x="311700" y="1258375"/>
            <a:ext cx="4260300" cy="3551100"/>
          </a:xfrm>
          <a:prstGeom prst="rect">
            <a:avLst/>
          </a:prstGeom>
        </p:spPr>
        <p:txBody>
          <a:bodyPr anchorCtr="0" anchor="t" bIns="91425" lIns="91425" spcFirstLastPara="1" rIns="91425" wrap="square" tIns="91425">
            <a:normAutofit lnSpcReduction="20000"/>
          </a:bodyPr>
          <a:lstStyle/>
          <a:p>
            <a:pPr indent="-342900" lvl="0" marL="457200" marR="0" rtl="0" algn="l">
              <a:lnSpc>
                <a:spcPct val="115000"/>
              </a:lnSpc>
              <a:spcBef>
                <a:spcPts val="0"/>
              </a:spcBef>
              <a:spcAft>
                <a:spcPts val="0"/>
              </a:spcAft>
              <a:buClr>
                <a:srgbClr val="FF0000"/>
              </a:buClr>
              <a:buSzPts val="1800"/>
              <a:buChar char="■"/>
            </a:pPr>
            <a:r>
              <a:rPr lang="en"/>
              <a:t>l</a:t>
            </a:r>
            <a:r>
              <a:rPr b="1" lang="en"/>
              <a:t>ogistic regression is used again</a:t>
            </a:r>
            <a:r>
              <a:rPr lang="en"/>
              <a:t>, but this time, you selected a small subset of points using an </a:t>
            </a:r>
            <a:r>
              <a:rPr b="1" lang="en"/>
              <a:t>active learning query method</a:t>
            </a:r>
            <a:r>
              <a:rPr lang="en"/>
              <a:t>. </a:t>
            </a:r>
            <a:endParaRPr/>
          </a:p>
          <a:p>
            <a:pPr indent="-342900" lvl="0" marL="457200" marR="0" rtl="0" algn="l">
              <a:lnSpc>
                <a:spcPct val="115000"/>
              </a:lnSpc>
              <a:spcBef>
                <a:spcPts val="0"/>
              </a:spcBef>
              <a:spcAft>
                <a:spcPts val="0"/>
              </a:spcAft>
              <a:buClr>
                <a:srgbClr val="FF0000"/>
              </a:buClr>
              <a:buSzPts val="1800"/>
              <a:buChar char="■"/>
            </a:pPr>
            <a:r>
              <a:rPr lang="en"/>
              <a:t>This new decision boundary is significantly </a:t>
            </a:r>
            <a:r>
              <a:rPr b="1" lang="en"/>
              <a:t>better </a:t>
            </a:r>
            <a:r>
              <a:rPr lang="en"/>
              <a:t>as it better separates both colours. </a:t>
            </a:r>
            <a:endParaRPr/>
          </a:p>
          <a:p>
            <a:pPr indent="-342900" lvl="0" marL="457200" marR="0" rtl="0" algn="l">
              <a:lnSpc>
                <a:spcPct val="115000"/>
              </a:lnSpc>
              <a:spcBef>
                <a:spcPts val="0"/>
              </a:spcBef>
              <a:spcAft>
                <a:spcPts val="0"/>
              </a:spcAft>
              <a:buClr>
                <a:srgbClr val="FF0000"/>
              </a:buClr>
              <a:buSzPts val="1800"/>
              <a:buChar char="■"/>
            </a:pPr>
            <a:r>
              <a:rPr lang="en"/>
              <a:t>This improvement comes from </a:t>
            </a:r>
            <a:r>
              <a:rPr b="1" lang="en"/>
              <a:t>selecting superior data points</a:t>
            </a:r>
            <a:r>
              <a:rPr lang="en"/>
              <a:t> so that the classifier was able to create a very good decision boundary </a:t>
            </a:r>
            <a:endParaRPr/>
          </a:p>
        </p:txBody>
      </p:sp>
      <p:pic>
        <p:nvPicPr>
          <p:cNvPr id="132" name="Google Shape;132;p25"/>
          <p:cNvPicPr preferRelativeResize="0"/>
          <p:nvPr/>
        </p:nvPicPr>
        <p:blipFill>
          <a:blip r:embed="rId3">
            <a:alphaModFix/>
          </a:blip>
          <a:stretch>
            <a:fillRect/>
          </a:stretch>
        </p:blipFill>
        <p:spPr>
          <a:xfrm>
            <a:off x="5686925" y="1258375"/>
            <a:ext cx="2895600" cy="1962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Active Learning</a:t>
            </a:r>
            <a:endParaRPr/>
          </a:p>
        </p:txBody>
      </p:sp>
      <p:sp>
        <p:nvSpPr>
          <p:cNvPr id="138" name="Google Shape;138;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marR="0" rtl="0" algn="l">
              <a:lnSpc>
                <a:spcPct val="115000"/>
              </a:lnSpc>
              <a:spcBef>
                <a:spcPts val="0"/>
              </a:spcBef>
              <a:spcAft>
                <a:spcPts val="0"/>
              </a:spcAft>
              <a:buClr>
                <a:srgbClr val="FF0000"/>
              </a:buClr>
              <a:buSzPct val="100000"/>
              <a:buChar char="■"/>
            </a:pPr>
            <a:r>
              <a:rPr b="1" lang="en"/>
              <a:t>Active learning</a:t>
            </a:r>
            <a:r>
              <a:rPr lang="en"/>
              <a:t> is a machine learning framework in which the learning algorithm can interactively </a:t>
            </a:r>
            <a:r>
              <a:rPr b="1" lang="en"/>
              <a:t>query a user</a:t>
            </a:r>
            <a:r>
              <a:rPr lang="en"/>
              <a:t> (</a:t>
            </a:r>
            <a:r>
              <a:rPr b="1" lang="en"/>
              <a:t>teacher</a:t>
            </a:r>
            <a:r>
              <a:rPr lang="en"/>
              <a:t> or </a:t>
            </a:r>
            <a:r>
              <a:rPr b="1" lang="en"/>
              <a:t>oracle</a:t>
            </a:r>
            <a:r>
              <a:rPr lang="en"/>
              <a:t>) to </a:t>
            </a:r>
            <a:r>
              <a:rPr b="1" lang="en"/>
              <a:t>label </a:t>
            </a:r>
            <a:r>
              <a:rPr lang="en"/>
              <a:t>new data points with the true labels</a:t>
            </a:r>
            <a:endParaRPr/>
          </a:p>
          <a:p>
            <a:pPr indent="-334327" lvl="0" marL="457200" marR="0" rtl="0" algn="l">
              <a:lnSpc>
                <a:spcPct val="115000"/>
              </a:lnSpc>
              <a:spcBef>
                <a:spcPts val="0"/>
              </a:spcBef>
              <a:spcAft>
                <a:spcPts val="0"/>
              </a:spcAft>
              <a:buClr>
                <a:srgbClr val="FF0000"/>
              </a:buClr>
              <a:buSzPct val="100000"/>
              <a:buChar char="■"/>
            </a:pPr>
            <a:r>
              <a:rPr lang="en"/>
              <a:t>Active learning is the process of deciding which data to sample for human annotation</a:t>
            </a:r>
            <a:endParaRPr/>
          </a:p>
          <a:p>
            <a:pPr indent="-334327" lvl="0" marL="457200" marR="0" rtl="0" algn="l">
              <a:lnSpc>
                <a:spcPct val="115000"/>
              </a:lnSpc>
              <a:spcBef>
                <a:spcPts val="0"/>
              </a:spcBef>
              <a:spcAft>
                <a:spcPts val="0"/>
              </a:spcAft>
              <a:buClr>
                <a:srgbClr val="FF0000"/>
              </a:buClr>
              <a:buSzPct val="100000"/>
              <a:buChar char="■"/>
            </a:pPr>
            <a:r>
              <a:rPr lang="en"/>
              <a:t>The process of active learning is also referred to as </a:t>
            </a:r>
            <a:r>
              <a:rPr b="1" lang="en"/>
              <a:t>optimal experimental design</a:t>
            </a:r>
            <a:endParaRPr b="1"/>
          </a:p>
          <a:p>
            <a:pPr indent="-334327" lvl="0" marL="457200" marR="0" rtl="0" algn="l">
              <a:lnSpc>
                <a:spcPct val="115000"/>
              </a:lnSpc>
              <a:spcBef>
                <a:spcPts val="0"/>
              </a:spcBef>
              <a:spcAft>
                <a:spcPts val="0"/>
              </a:spcAft>
              <a:buClr>
                <a:srgbClr val="FF0000"/>
              </a:buClr>
              <a:buSzPct val="100000"/>
              <a:buChar char="■"/>
            </a:pPr>
            <a:r>
              <a:rPr b="1" lang="en"/>
              <a:t>By using active learning</a:t>
            </a:r>
            <a:r>
              <a:rPr lang="en"/>
              <a:t>, we can selectively leverage a system like </a:t>
            </a:r>
            <a:r>
              <a:rPr b="1" lang="en"/>
              <a:t>crowdsourcing </a:t>
            </a:r>
            <a:r>
              <a:rPr lang="en"/>
              <a:t>to ask human experts to </a:t>
            </a:r>
            <a:r>
              <a:rPr b="1" lang="en"/>
              <a:t>selectively label</a:t>
            </a:r>
            <a:r>
              <a:rPr lang="en"/>
              <a:t> some items in the data set, but </a:t>
            </a:r>
            <a:r>
              <a:rPr b="1" lang="en"/>
              <a:t>not </a:t>
            </a:r>
            <a:r>
              <a:rPr lang="en"/>
              <a:t>have to l</a:t>
            </a:r>
            <a:r>
              <a:rPr b="1" lang="en"/>
              <a:t>abel the entirety</a:t>
            </a:r>
            <a:endParaRPr b="1"/>
          </a:p>
          <a:p>
            <a:pPr indent="-334327" lvl="0" marL="457200" marR="0" rtl="0" algn="l">
              <a:lnSpc>
                <a:spcPct val="115000"/>
              </a:lnSpc>
              <a:spcBef>
                <a:spcPts val="0"/>
              </a:spcBef>
              <a:spcAft>
                <a:spcPts val="0"/>
              </a:spcAft>
              <a:buClr>
                <a:srgbClr val="FF0000"/>
              </a:buClr>
              <a:buSzPct val="100000"/>
              <a:buChar char="■"/>
            </a:pPr>
            <a:r>
              <a:rPr lang="en"/>
              <a:t>Most research papers on active learning focus on the number of training items, but speed can be an even more important factor in many cases</a:t>
            </a:r>
            <a:endParaRPr/>
          </a:p>
          <a:p>
            <a:pPr indent="0" lvl="0" marL="457200" marR="0" rtl="0" algn="l">
              <a:lnSpc>
                <a:spcPct val="115000"/>
              </a:lnSpc>
              <a:spcBef>
                <a:spcPts val="1200"/>
              </a:spcBef>
              <a:spcAft>
                <a:spcPts val="12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Active Learning</a:t>
            </a:r>
            <a:endParaRPr/>
          </a:p>
        </p:txBody>
      </p:sp>
      <p:sp>
        <p:nvSpPr>
          <p:cNvPr id="144" name="Google Shape;144;p27"/>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The algorithm iteratively selects the </a:t>
            </a:r>
            <a:r>
              <a:rPr b="1" lang="en"/>
              <a:t>most informative examples</a:t>
            </a:r>
            <a:r>
              <a:rPr lang="en"/>
              <a:t> based on some value metric and sends those unlabelled examples to a labeling oracle, who returns the true labels for those queried examples back to the algorithm</a:t>
            </a:r>
            <a:endParaRPr/>
          </a:p>
          <a:p>
            <a:pPr indent="0" lvl="0" marL="0" marR="0" rtl="0" algn="l">
              <a:lnSpc>
                <a:spcPct val="115000"/>
              </a:lnSpc>
              <a:spcBef>
                <a:spcPts val="1200"/>
              </a:spcBef>
              <a:spcAft>
                <a:spcPts val="0"/>
              </a:spcAft>
              <a:buNone/>
            </a:pPr>
            <a:r>
              <a:t/>
            </a:r>
            <a:endParaRPr/>
          </a:p>
          <a:p>
            <a:pPr indent="0" lvl="0" marL="457200" marR="0" rtl="0" algn="l">
              <a:lnSpc>
                <a:spcPct val="115000"/>
              </a:lnSpc>
              <a:spcBef>
                <a:spcPts val="1200"/>
              </a:spcBef>
              <a:spcAft>
                <a:spcPts val="1200"/>
              </a:spcAft>
              <a:buNone/>
            </a:pPr>
            <a:r>
              <a:t/>
            </a:r>
            <a:endParaRPr/>
          </a:p>
        </p:txBody>
      </p:sp>
      <p:pic>
        <p:nvPicPr>
          <p:cNvPr id="145" name="Google Shape;145;p27"/>
          <p:cNvPicPr preferRelativeResize="0"/>
          <p:nvPr/>
        </p:nvPicPr>
        <p:blipFill>
          <a:blip r:embed="rId3">
            <a:alphaModFix/>
          </a:blip>
          <a:stretch>
            <a:fillRect/>
          </a:stretch>
        </p:blipFill>
        <p:spPr>
          <a:xfrm>
            <a:off x="4660350" y="1430325"/>
            <a:ext cx="4171950" cy="2438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Active Learning</a:t>
            </a:r>
            <a:endParaRPr/>
          </a:p>
        </p:txBody>
      </p:sp>
      <p:sp>
        <p:nvSpPr>
          <p:cNvPr id="151" name="Google Shape;151;p28"/>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sampling the right data to label, </a:t>
            </a:r>
            <a:endParaRPr/>
          </a:p>
          <a:p>
            <a:pPr indent="-342900" lvl="0" marL="457200" marR="0" rtl="0" algn="l">
              <a:lnSpc>
                <a:spcPct val="115000"/>
              </a:lnSpc>
              <a:spcBef>
                <a:spcPts val="0"/>
              </a:spcBef>
              <a:spcAft>
                <a:spcPts val="0"/>
              </a:spcAft>
              <a:buClr>
                <a:srgbClr val="FF0000"/>
              </a:buClr>
              <a:buSzPts val="1800"/>
              <a:buChar char="■"/>
            </a:pPr>
            <a:r>
              <a:rPr lang="en"/>
              <a:t>Using that data to train a model, and </a:t>
            </a:r>
            <a:endParaRPr/>
          </a:p>
          <a:p>
            <a:pPr indent="-342900" lvl="0" marL="457200" marR="0" rtl="0" algn="l">
              <a:lnSpc>
                <a:spcPct val="115000"/>
              </a:lnSpc>
              <a:spcBef>
                <a:spcPts val="0"/>
              </a:spcBef>
              <a:spcAft>
                <a:spcPts val="0"/>
              </a:spcAft>
              <a:buClr>
                <a:srgbClr val="FF0000"/>
              </a:buClr>
              <a:buSzPts val="1800"/>
              <a:buChar char="■"/>
            </a:pPr>
            <a:r>
              <a:rPr lang="en"/>
              <a:t>using that model to sample more data to annotate</a:t>
            </a:r>
            <a:endParaRPr/>
          </a:p>
          <a:p>
            <a:pPr indent="0" lvl="0" marL="0" marR="0" rtl="0" algn="l">
              <a:lnSpc>
                <a:spcPct val="115000"/>
              </a:lnSpc>
              <a:spcBef>
                <a:spcPts val="1200"/>
              </a:spcBef>
              <a:spcAft>
                <a:spcPts val="0"/>
              </a:spcAft>
              <a:buNone/>
            </a:pPr>
            <a:r>
              <a:t/>
            </a:r>
            <a:endParaRPr/>
          </a:p>
          <a:p>
            <a:pPr indent="0" lvl="0" marL="457200" marR="0" rtl="0" algn="l">
              <a:lnSpc>
                <a:spcPct val="115000"/>
              </a:lnSpc>
              <a:spcBef>
                <a:spcPts val="1200"/>
              </a:spcBef>
              <a:spcAft>
                <a:spcPts val="1200"/>
              </a:spcAft>
              <a:buNone/>
            </a:pPr>
            <a:r>
              <a:t/>
            </a:r>
            <a:endParaRPr/>
          </a:p>
        </p:txBody>
      </p:sp>
      <p:pic>
        <p:nvPicPr>
          <p:cNvPr id="152" name="Google Shape;152;p28"/>
          <p:cNvPicPr preferRelativeResize="0"/>
          <p:nvPr/>
        </p:nvPicPr>
        <p:blipFill>
          <a:blip r:embed="rId3">
            <a:alphaModFix/>
          </a:blip>
          <a:stretch>
            <a:fillRect/>
          </a:stretch>
        </p:blipFill>
        <p:spPr>
          <a:xfrm>
            <a:off x="4724400" y="1170125"/>
            <a:ext cx="4267199" cy="252746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Active Learning</a:t>
            </a:r>
            <a:endParaRPr/>
          </a:p>
        </p:txBody>
      </p:sp>
      <p:sp>
        <p:nvSpPr>
          <p:cNvPr id="158" name="Google Shape;158;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b="1" lang="en"/>
              <a:t>Active learning</a:t>
            </a:r>
            <a:r>
              <a:rPr lang="en"/>
              <a:t> is motivated by the understanding that </a:t>
            </a:r>
            <a:r>
              <a:rPr b="1" lang="en"/>
              <a:t>not all labeled</a:t>
            </a:r>
            <a:r>
              <a:rPr lang="en"/>
              <a:t> examples are </a:t>
            </a:r>
            <a:r>
              <a:rPr b="1" lang="en"/>
              <a:t>equally important</a:t>
            </a:r>
            <a:endParaRPr b="1"/>
          </a:p>
          <a:p>
            <a:pPr indent="-342900" lvl="0" marL="457200" marR="0" rtl="0" algn="l">
              <a:lnSpc>
                <a:spcPct val="115000"/>
              </a:lnSpc>
              <a:spcBef>
                <a:spcPts val="0"/>
              </a:spcBef>
              <a:spcAft>
                <a:spcPts val="0"/>
              </a:spcAft>
              <a:buClr>
                <a:srgbClr val="FF0000"/>
              </a:buClr>
              <a:buSzPts val="1800"/>
              <a:buChar char="■"/>
            </a:pPr>
            <a:r>
              <a:rPr lang="en"/>
              <a:t>The active learning framework reduces the selection of data to a problem of determining which are the </a:t>
            </a:r>
            <a:r>
              <a:rPr b="1" lang="en"/>
              <a:t>most informative data points</a:t>
            </a:r>
            <a:r>
              <a:rPr lang="en"/>
              <a:t> in the set</a:t>
            </a:r>
            <a:endParaRPr/>
          </a:p>
          <a:p>
            <a:pPr indent="-342900" lvl="0" marL="457200" marR="0" rtl="0" algn="l">
              <a:lnSpc>
                <a:spcPct val="115000"/>
              </a:lnSpc>
              <a:spcBef>
                <a:spcPts val="0"/>
              </a:spcBef>
              <a:spcAft>
                <a:spcPts val="0"/>
              </a:spcAft>
              <a:buClr>
                <a:srgbClr val="FF0000"/>
              </a:buClr>
              <a:buSzPts val="1800"/>
              <a:buChar char="■"/>
            </a:pPr>
            <a:r>
              <a:rPr lang="en"/>
              <a:t>Active learning is considered to be a </a:t>
            </a:r>
            <a:r>
              <a:rPr b="1" lang="en"/>
              <a:t>semi-supervised</a:t>
            </a:r>
            <a:r>
              <a:rPr lang="en"/>
              <a:t> learning method, between </a:t>
            </a:r>
            <a:r>
              <a:rPr b="1" lang="en"/>
              <a:t>unsupervised</a:t>
            </a:r>
            <a:r>
              <a:rPr lang="en"/>
              <a:t> being using 0% of the learning examples and </a:t>
            </a:r>
            <a:r>
              <a:rPr b="1" lang="en"/>
              <a:t>fully supervised </a:t>
            </a:r>
            <a:r>
              <a:rPr lang="en"/>
              <a:t>being using 100% of the examples</a:t>
            </a:r>
            <a:endParaRPr/>
          </a:p>
          <a:p>
            <a:pPr indent="-342900" lvl="0" marL="457200" marR="0" rtl="0" algn="l">
              <a:lnSpc>
                <a:spcPct val="115000"/>
              </a:lnSpc>
              <a:spcBef>
                <a:spcPts val="0"/>
              </a:spcBef>
              <a:spcAft>
                <a:spcPts val="0"/>
              </a:spcAft>
              <a:buClr>
                <a:srgbClr val="FF0000"/>
              </a:buClr>
              <a:buSzPts val="1800"/>
              <a:buChar char="■"/>
            </a:pPr>
            <a:r>
              <a:rPr lang="en"/>
              <a:t>By iteratively increasing the size of our labeled training set, we can achieve greater performance near the fully supervised performance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Annotation</a:t>
            </a:r>
            <a:endParaRPr/>
          </a:p>
        </p:txBody>
      </p:sp>
      <p:sp>
        <p:nvSpPr>
          <p:cNvPr id="164" name="Google Shape;164;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b="1" lang="en"/>
              <a:t>Annotation </a:t>
            </a:r>
            <a:r>
              <a:rPr lang="en"/>
              <a:t>is the process of labeling raw data so that it becomes training data for machine learning. </a:t>
            </a:r>
            <a:endParaRPr/>
          </a:p>
          <a:p>
            <a:pPr indent="-342900" lvl="0" marL="457200" marR="0" rtl="0" algn="l">
              <a:lnSpc>
                <a:spcPct val="115000"/>
              </a:lnSpc>
              <a:spcBef>
                <a:spcPts val="0"/>
              </a:spcBef>
              <a:spcAft>
                <a:spcPts val="0"/>
              </a:spcAft>
              <a:buClr>
                <a:srgbClr val="FF0000"/>
              </a:buClr>
              <a:buSzPts val="1800"/>
              <a:buChar char="■"/>
            </a:pPr>
            <a:r>
              <a:rPr lang="en"/>
              <a:t>Most data scientists will tell you that they </a:t>
            </a:r>
            <a:r>
              <a:rPr b="1" lang="en"/>
              <a:t>spend much more time</a:t>
            </a:r>
            <a:r>
              <a:rPr lang="en"/>
              <a:t> curating and annotating datasets than they spend building the machine learning models. </a:t>
            </a:r>
            <a:endParaRPr/>
          </a:p>
          <a:p>
            <a:pPr indent="-342900" lvl="0" marL="457200" marR="0" rtl="0" algn="l">
              <a:lnSpc>
                <a:spcPct val="115000"/>
              </a:lnSpc>
              <a:spcBef>
                <a:spcPts val="0"/>
              </a:spcBef>
              <a:spcAft>
                <a:spcPts val="0"/>
              </a:spcAft>
              <a:buClr>
                <a:srgbClr val="FF0000"/>
              </a:buClr>
              <a:buSzPts val="1800"/>
              <a:buChar char="■"/>
            </a:pPr>
            <a:r>
              <a:rPr lang="en"/>
              <a:t>Quality control for human annotation relies on more </a:t>
            </a:r>
            <a:r>
              <a:rPr b="1" lang="en"/>
              <a:t>complicated statistics</a:t>
            </a:r>
            <a:r>
              <a:rPr lang="en"/>
              <a:t> than most machine learning models do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Annotation</a:t>
            </a:r>
            <a:endParaRPr/>
          </a:p>
        </p:txBody>
      </p:sp>
      <p:sp>
        <p:nvSpPr>
          <p:cNvPr id="170" name="Google Shape;170;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An </a:t>
            </a:r>
            <a:r>
              <a:rPr b="1" lang="en"/>
              <a:t>annotation </a:t>
            </a:r>
            <a:r>
              <a:rPr lang="en"/>
              <a:t>process can be </a:t>
            </a:r>
            <a:r>
              <a:rPr b="1" lang="en"/>
              <a:t>simple</a:t>
            </a:r>
            <a:r>
              <a:rPr lang="en"/>
              <a:t>: label social media posts about a product as positive, negative, or neutral to analyze broad trends in </a:t>
            </a:r>
            <a:r>
              <a:rPr b="1" lang="en"/>
              <a:t>sentiment</a:t>
            </a:r>
            <a:r>
              <a:rPr lang="en"/>
              <a:t> about that product</a:t>
            </a:r>
            <a:endParaRPr/>
          </a:p>
          <a:p>
            <a:pPr indent="-317500" lvl="1" marL="914400" marR="0" rtl="0" algn="l">
              <a:lnSpc>
                <a:spcPct val="115000"/>
              </a:lnSpc>
              <a:spcBef>
                <a:spcPts val="0"/>
              </a:spcBef>
              <a:spcAft>
                <a:spcPts val="0"/>
              </a:spcAft>
              <a:buClr>
                <a:schemeClr val="accent5"/>
              </a:buClr>
              <a:buSzPts val="1400"/>
              <a:buChar char="✓"/>
            </a:pPr>
            <a:r>
              <a:rPr lang="en"/>
              <a:t>build and deploy an HTML form</a:t>
            </a:r>
            <a:endParaRPr/>
          </a:p>
          <a:p>
            <a:pPr indent="-342900" lvl="0" marL="457200" marR="0" rtl="0" algn="l">
              <a:lnSpc>
                <a:spcPct val="115000"/>
              </a:lnSpc>
              <a:spcBef>
                <a:spcPts val="0"/>
              </a:spcBef>
              <a:spcAft>
                <a:spcPts val="0"/>
              </a:spcAft>
              <a:buClr>
                <a:srgbClr val="FF0000"/>
              </a:buClr>
              <a:buSzPts val="1800"/>
              <a:buChar char="■"/>
            </a:pPr>
            <a:r>
              <a:rPr lang="en"/>
              <a:t>An annotation process can also be complicated: If you want to label every object in a video with a bounding box</a:t>
            </a:r>
            <a:endParaRPr/>
          </a:p>
          <a:p>
            <a:pPr indent="-317500" lvl="1" marL="914400" marR="0" rtl="0" algn="l">
              <a:lnSpc>
                <a:spcPct val="115000"/>
              </a:lnSpc>
              <a:spcBef>
                <a:spcPts val="0"/>
              </a:spcBef>
              <a:spcAft>
                <a:spcPts val="0"/>
              </a:spcAft>
              <a:buClr>
                <a:schemeClr val="accent5"/>
              </a:buClr>
              <a:buSzPts val="1400"/>
              <a:buChar char="✓"/>
            </a:pPr>
            <a:r>
              <a:rPr lang="en"/>
              <a:t>need a graphical interface that allows annotators to draw those boxes, and </a:t>
            </a:r>
            <a:endParaRPr/>
          </a:p>
          <a:p>
            <a:pPr indent="-317500" lvl="1" marL="914400" marR="0" rtl="0" algn="l">
              <a:lnSpc>
                <a:spcPct val="115000"/>
              </a:lnSpc>
              <a:spcBef>
                <a:spcPts val="0"/>
              </a:spcBef>
              <a:spcAft>
                <a:spcPts val="0"/>
              </a:spcAft>
              <a:buClr>
                <a:schemeClr val="accent5"/>
              </a:buClr>
              <a:buSzPts val="1400"/>
              <a:buChar char="✓"/>
            </a:pPr>
            <a:r>
              <a:rPr lang="en"/>
              <a:t>a good user experience might take months of engineering hours to build</a:t>
            </a:r>
            <a:endParaRPr/>
          </a:p>
          <a:p>
            <a:pPr indent="0" lvl="0" marL="0" marR="0" rtl="0" algn="l">
              <a:lnSpc>
                <a:spcPct val="115000"/>
              </a:lnSpc>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Intro...</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a:bodyPr>
          <a:lstStyle/>
          <a:p>
            <a:pPr indent="-325755" lvl="0" marL="457200" marR="0" rtl="0" algn="l">
              <a:lnSpc>
                <a:spcPct val="115000"/>
              </a:lnSpc>
              <a:spcBef>
                <a:spcPts val="0"/>
              </a:spcBef>
              <a:spcAft>
                <a:spcPts val="0"/>
              </a:spcAft>
              <a:buClr>
                <a:srgbClr val="FF0000"/>
              </a:buClr>
              <a:buSzPct val="100000"/>
              <a:buChar char="■"/>
            </a:pPr>
            <a:r>
              <a:rPr lang="en"/>
              <a:t>Unlike robots in the movies, most of today’s </a:t>
            </a:r>
            <a:r>
              <a:rPr lang="en"/>
              <a:t>artificial</a:t>
            </a:r>
            <a:r>
              <a:rPr lang="en"/>
              <a:t> intelligence (AI) </a:t>
            </a:r>
            <a:r>
              <a:rPr b="1" lang="en"/>
              <a:t>can not learn by itself</a:t>
            </a:r>
            <a:r>
              <a:rPr lang="en"/>
              <a:t>; instead, it </a:t>
            </a:r>
            <a:r>
              <a:rPr b="1" lang="en"/>
              <a:t>relies on intensive human feedback</a:t>
            </a:r>
            <a:endParaRPr b="1"/>
          </a:p>
          <a:p>
            <a:pPr indent="-325755" lvl="0" marL="457200" marR="0" rtl="0" algn="l">
              <a:lnSpc>
                <a:spcPct val="115000"/>
              </a:lnSpc>
              <a:spcBef>
                <a:spcPts val="0"/>
              </a:spcBef>
              <a:spcAft>
                <a:spcPts val="0"/>
              </a:spcAft>
              <a:buClr>
                <a:srgbClr val="FF0000"/>
              </a:buClr>
              <a:buSzPct val="100000"/>
              <a:buChar char="■"/>
            </a:pPr>
            <a:r>
              <a:rPr lang="en"/>
              <a:t>Probably </a:t>
            </a:r>
            <a:r>
              <a:rPr b="1" lang="en"/>
              <a:t>90%</a:t>
            </a:r>
            <a:r>
              <a:rPr lang="en"/>
              <a:t> of machine learning applications today are powered by </a:t>
            </a:r>
            <a:r>
              <a:rPr b="1" lang="en"/>
              <a:t>supervised</a:t>
            </a:r>
            <a:r>
              <a:rPr lang="en"/>
              <a:t> machine learning</a:t>
            </a:r>
            <a:endParaRPr/>
          </a:p>
          <a:p>
            <a:pPr indent="-325755" lvl="0" marL="457200" marR="0" rtl="0" algn="l">
              <a:lnSpc>
                <a:spcPct val="115000"/>
              </a:lnSpc>
              <a:spcBef>
                <a:spcPts val="0"/>
              </a:spcBef>
              <a:spcAft>
                <a:spcPts val="0"/>
              </a:spcAft>
              <a:buClr>
                <a:srgbClr val="FF0000"/>
              </a:buClr>
              <a:buSzPct val="100000"/>
              <a:buChar char="■"/>
            </a:pPr>
            <a:r>
              <a:rPr lang="en"/>
              <a:t>An </a:t>
            </a:r>
            <a:r>
              <a:rPr b="1" lang="en"/>
              <a:t>autonomous vehicle</a:t>
            </a:r>
            <a:r>
              <a:rPr lang="en"/>
              <a:t> can drive you safely down the street because humans have </a:t>
            </a:r>
            <a:r>
              <a:rPr b="1" lang="en"/>
              <a:t>spent thousands of hours telling</a:t>
            </a:r>
            <a:r>
              <a:rPr lang="en"/>
              <a:t> it when its sensors are seeing a pedestrian, moving vehicle, lane marking, or other relevant object</a:t>
            </a:r>
            <a:endParaRPr/>
          </a:p>
          <a:p>
            <a:pPr indent="-325755" lvl="0" marL="457200" marR="0" rtl="0" algn="l">
              <a:lnSpc>
                <a:spcPct val="115000"/>
              </a:lnSpc>
              <a:spcBef>
                <a:spcPts val="0"/>
              </a:spcBef>
              <a:spcAft>
                <a:spcPts val="0"/>
              </a:spcAft>
              <a:buClr>
                <a:srgbClr val="FF0000"/>
              </a:buClr>
              <a:buSzPct val="100000"/>
              <a:buChar char="■"/>
            </a:pPr>
            <a:r>
              <a:rPr lang="en"/>
              <a:t>Your in-home device knows what to do when you say “Turn up the volume” because humans have spent thousands of hours telling it how to interpret different commands</a:t>
            </a:r>
            <a:endParaRPr/>
          </a:p>
          <a:p>
            <a:pPr indent="-325755" lvl="0" marL="457200" marR="0" rtl="0" algn="l">
              <a:lnSpc>
                <a:spcPct val="115000"/>
              </a:lnSpc>
              <a:spcBef>
                <a:spcPts val="0"/>
              </a:spcBef>
              <a:spcAft>
                <a:spcPts val="0"/>
              </a:spcAft>
              <a:buClr>
                <a:srgbClr val="FF0000"/>
              </a:buClr>
              <a:buSzPct val="100000"/>
              <a:buChar char="■"/>
            </a:pPr>
            <a:r>
              <a:rPr lang="en"/>
              <a:t>Compared with the past, our </a:t>
            </a:r>
            <a:r>
              <a:rPr b="1" lang="en"/>
              <a:t>intelligent devices</a:t>
            </a:r>
            <a:r>
              <a:rPr lang="en"/>
              <a:t> are l</a:t>
            </a:r>
            <a:r>
              <a:rPr b="1" lang="en"/>
              <a:t>earning less from programmers</a:t>
            </a:r>
            <a:r>
              <a:rPr lang="en"/>
              <a:t> who are </a:t>
            </a:r>
            <a:r>
              <a:rPr b="1" lang="en"/>
              <a:t>hard coding</a:t>
            </a:r>
            <a:r>
              <a:rPr lang="en"/>
              <a:t> rules and </a:t>
            </a:r>
            <a:r>
              <a:rPr b="1" lang="en"/>
              <a:t>more</a:t>
            </a:r>
            <a:r>
              <a:rPr lang="en"/>
              <a:t> from examples and </a:t>
            </a:r>
            <a:r>
              <a:rPr b="1" lang="en"/>
              <a:t>feedback given by humans</a:t>
            </a:r>
            <a:r>
              <a:rPr lang="en"/>
              <a:t> who do not need to code. These human-encoded examples—the </a:t>
            </a:r>
            <a:r>
              <a:rPr b="1" lang="en"/>
              <a:t>training data</a:t>
            </a:r>
            <a:endParaRPr b="1"/>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How it works - Active Learning process is iterative</a:t>
            </a:r>
            <a:endParaRPr/>
          </a:p>
        </p:txBody>
      </p:sp>
      <p:sp>
        <p:nvSpPr>
          <p:cNvPr id="176" name="Google Shape;176;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The model is trained on the </a:t>
            </a:r>
            <a:r>
              <a:rPr lang="en"/>
              <a:t>labeled</a:t>
            </a:r>
            <a:r>
              <a:rPr lang="en"/>
              <a:t> instances </a:t>
            </a:r>
            <a:r>
              <a:rPr lang="en"/>
              <a:t>gathered</a:t>
            </a:r>
            <a:r>
              <a:rPr lang="en"/>
              <a:t> so far, and this model is used to make predictions on all the </a:t>
            </a:r>
            <a:r>
              <a:rPr lang="en"/>
              <a:t>unlabeled</a:t>
            </a:r>
            <a:r>
              <a:rPr lang="en"/>
              <a:t> </a:t>
            </a:r>
            <a:r>
              <a:rPr lang="en"/>
              <a:t>instances</a:t>
            </a:r>
            <a:r>
              <a:rPr lang="en"/>
              <a:t> </a:t>
            </a:r>
            <a:endParaRPr/>
          </a:p>
          <a:p>
            <a:pPr indent="-342900" lvl="0" marL="457200" marR="0" rtl="0" algn="l">
              <a:lnSpc>
                <a:spcPct val="115000"/>
              </a:lnSpc>
              <a:spcBef>
                <a:spcPts val="0"/>
              </a:spcBef>
              <a:spcAft>
                <a:spcPts val="0"/>
              </a:spcAft>
              <a:buClr>
                <a:srgbClr val="FF0000"/>
              </a:buClr>
              <a:buSzPts val="1800"/>
              <a:buChar char="■"/>
            </a:pPr>
            <a:r>
              <a:rPr lang="en"/>
              <a:t>The instances for which the model is most uncertain (i.e. when its estimated probability is lowest) are given to the expert to be labeled</a:t>
            </a:r>
            <a:endParaRPr/>
          </a:p>
          <a:p>
            <a:pPr indent="-342900" lvl="0" marL="457200" marR="0" rtl="0" algn="l">
              <a:lnSpc>
                <a:spcPct val="115000"/>
              </a:lnSpc>
              <a:spcBef>
                <a:spcPts val="0"/>
              </a:spcBef>
              <a:spcAft>
                <a:spcPts val="0"/>
              </a:spcAft>
              <a:buClr>
                <a:srgbClr val="FF0000"/>
              </a:buClr>
              <a:buSzPts val="1800"/>
              <a:buChar char="■"/>
            </a:pPr>
            <a:r>
              <a:rPr lang="en"/>
              <a:t>You iterate this process until the performance improvement stops being worth the labelling effort </a:t>
            </a:r>
            <a:endParaRPr/>
          </a:p>
          <a:p>
            <a:pPr indent="-342900" lvl="0" marL="457200" marR="0" rtl="0" algn="l">
              <a:lnSpc>
                <a:spcPct val="115000"/>
              </a:lnSpc>
              <a:spcBef>
                <a:spcPts val="0"/>
              </a:spcBef>
              <a:spcAft>
                <a:spcPts val="0"/>
              </a:spcAft>
              <a:buClr>
                <a:srgbClr val="FF00FF"/>
              </a:buClr>
              <a:buSzPts val="1800"/>
              <a:buChar char="✓"/>
            </a:pPr>
            <a:r>
              <a:rPr b="1" lang="en"/>
              <a:t>Other strategies</a:t>
            </a:r>
            <a:r>
              <a:rPr lang="en"/>
              <a:t> include </a:t>
            </a:r>
            <a:r>
              <a:rPr b="1" lang="en"/>
              <a:t>labeling the instances</a:t>
            </a:r>
            <a:r>
              <a:rPr lang="en"/>
              <a:t> that would result in the largest model change - largest drop in model validation error, or the instances that different models disagree on (SVM or a Random forest)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How it works - Active Learning process is iterative</a:t>
            </a:r>
            <a:endParaRPr/>
          </a:p>
        </p:txBody>
      </p:sp>
      <p:sp>
        <p:nvSpPr>
          <p:cNvPr id="182" name="Google Shape;182;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The model is trained on the labeled instances gathered so far, and this model is used to make predictions on all the unlabeled instances </a:t>
            </a:r>
            <a:endParaRPr/>
          </a:p>
          <a:p>
            <a:pPr indent="-342900" lvl="0" marL="457200" marR="0" rtl="0" algn="l">
              <a:lnSpc>
                <a:spcPct val="115000"/>
              </a:lnSpc>
              <a:spcBef>
                <a:spcPts val="0"/>
              </a:spcBef>
              <a:spcAft>
                <a:spcPts val="0"/>
              </a:spcAft>
              <a:buClr>
                <a:srgbClr val="FF0000"/>
              </a:buClr>
              <a:buSzPts val="1800"/>
              <a:buChar char="■"/>
            </a:pPr>
            <a:r>
              <a:rPr lang="en"/>
              <a:t>The instances for which the model is most uncertain (i.e. when its estimated probability is lowest) are given to the expert to be labeled</a:t>
            </a:r>
            <a:endParaRPr/>
          </a:p>
          <a:p>
            <a:pPr indent="-342900" lvl="0" marL="457200" marR="0" rtl="0" algn="l">
              <a:lnSpc>
                <a:spcPct val="115000"/>
              </a:lnSpc>
              <a:spcBef>
                <a:spcPts val="0"/>
              </a:spcBef>
              <a:spcAft>
                <a:spcPts val="0"/>
              </a:spcAft>
              <a:buClr>
                <a:srgbClr val="FF0000"/>
              </a:buClr>
              <a:buSzPts val="1800"/>
              <a:buChar char="■"/>
            </a:pPr>
            <a:r>
              <a:rPr lang="en"/>
              <a:t>You iterate this process until the performance improvement stops being worth the labelling effort </a:t>
            </a:r>
            <a:endParaRPr/>
          </a:p>
          <a:p>
            <a:pPr indent="-342900" lvl="0" marL="457200" marR="0" rtl="0" algn="l">
              <a:lnSpc>
                <a:spcPct val="115000"/>
              </a:lnSpc>
              <a:spcBef>
                <a:spcPts val="0"/>
              </a:spcBef>
              <a:spcAft>
                <a:spcPts val="0"/>
              </a:spcAft>
              <a:buClr>
                <a:srgbClr val="FF00FF"/>
              </a:buClr>
              <a:buSzPts val="1800"/>
              <a:buChar char="✓"/>
            </a:pPr>
            <a:r>
              <a:rPr b="1" lang="en"/>
              <a:t>Other strategies</a:t>
            </a:r>
            <a:r>
              <a:rPr lang="en"/>
              <a:t> include </a:t>
            </a:r>
            <a:r>
              <a:rPr b="1" lang="en"/>
              <a:t>labeling the instances</a:t>
            </a:r>
            <a:r>
              <a:rPr lang="en"/>
              <a:t> that would result in the largest model change - largest drop in model validation error, or the instances that different models disagree on (SVM or a Random forest)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Scenarios </a:t>
            </a:r>
            <a:endParaRPr/>
          </a:p>
        </p:txBody>
      </p:sp>
      <p:sp>
        <p:nvSpPr>
          <p:cNvPr id="188" name="Google Shape;188;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In active learning, there are typically </a:t>
            </a:r>
            <a:r>
              <a:rPr b="1" lang="en"/>
              <a:t>three scenarios</a:t>
            </a:r>
            <a:r>
              <a:rPr lang="en"/>
              <a:t> or settings in which the </a:t>
            </a:r>
            <a:r>
              <a:rPr b="1" lang="en"/>
              <a:t>learner </a:t>
            </a:r>
            <a:r>
              <a:rPr lang="en"/>
              <a:t>will query the labels of instances. </a:t>
            </a:r>
            <a:endParaRPr/>
          </a:p>
          <a:p>
            <a:pPr indent="-342900" lvl="0" marL="457200" marR="0" rtl="0" algn="l">
              <a:lnSpc>
                <a:spcPct val="115000"/>
              </a:lnSpc>
              <a:spcBef>
                <a:spcPts val="0"/>
              </a:spcBef>
              <a:spcAft>
                <a:spcPts val="0"/>
              </a:spcAft>
              <a:buClr>
                <a:srgbClr val="FF0000"/>
              </a:buClr>
              <a:buSzPts val="1800"/>
              <a:buChar char="■"/>
            </a:pPr>
            <a:r>
              <a:rPr lang="en"/>
              <a:t>The three main scenarios that have been considered in the literature are:</a:t>
            </a:r>
            <a:endParaRPr/>
          </a:p>
          <a:p>
            <a:pPr indent="-317500" lvl="1" marL="914400" marR="0" rtl="0" algn="l">
              <a:lnSpc>
                <a:spcPct val="115000"/>
              </a:lnSpc>
              <a:spcBef>
                <a:spcPts val="0"/>
              </a:spcBef>
              <a:spcAft>
                <a:spcPts val="0"/>
              </a:spcAft>
              <a:buClr>
                <a:srgbClr val="FF00FF"/>
              </a:buClr>
              <a:buSzPts val="1400"/>
              <a:buChar char="✓"/>
            </a:pPr>
            <a:r>
              <a:rPr lang="en"/>
              <a:t>Membership Query Synthesis</a:t>
            </a:r>
            <a:endParaRPr/>
          </a:p>
          <a:p>
            <a:pPr indent="-317500" lvl="1" marL="914400" marR="0" rtl="0" algn="l">
              <a:lnSpc>
                <a:spcPct val="115000"/>
              </a:lnSpc>
              <a:spcBef>
                <a:spcPts val="0"/>
              </a:spcBef>
              <a:spcAft>
                <a:spcPts val="0"/>
              </a:spcAft>
              <a:buClr>
                <a:srgbClr val="FF00FF"/>
              </a:buClr>
              <a:buSzPts val="1400"/>
              <a:buChar char="✓"/>
            </a:pPr>
            <a:r>
              <a:rPr lang="en"/>
              <a:t>Stream-Based Selective Sampling:</a:t>
            </a:r>
            <a:endParaRPr/>
          </a:p>
          <a:p>
            <a:pPr indent="-317500" lvl="1" marL="914400" marR="0" rtl="0" algn="l">
              <a:lnSpc>
                <a:spcPct val="115000"/>
              </a:lnSpc>
              <a:spcBef>
                <a:spcPts val="0"/>
              </a:spcBef>
              <a:spcAft>
                <a:spcPts val="0"/>
              </a:spcAft>
              <a:buClr>
                <a:srgbClr val="FF00FF"/>
              </a:buClr>
              <a:buSzPts val="1400"/>
              <a:buChar char="✓"/>
            </a:pPr>
            <a:r>
              <a:rPr lang="en"/>
              <a:t>Pool-Based sampling:</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Membership Query Synthesis </a:t>
            </a:r>
            <a:endParaRPr/>
          </a:p>
        </p:txBody>
      </p:sp>
      <p:sp>
        <p:nvSpPr>
          <p:cNvPr id="194" name="Google Shape;194;p35"/>
          <p:cNvSpPr txBox="1"/>
          <p:nvPr>
            <p:ph idx="1" type="body"/>
          </p:nvPr>
        </p:nvSpPr>
        <p:spPr>
          <a:xfrm>
            <a:off x="311700" y="1152475"/>
            <a:ext cx="8520600" cy="1514400"/>
          </a:xfrm>
          <a:prstGeom prst="rect">
            <a:avLst/>
          </a:prstGeom>
        </p:spPr>
        <p:txBody>
          <a:bodyPr anchorCtr="0" anchor="t" bIns="91425" lIns="91425" spcFirstLastPara="1" rIns="91425" wrap="square" tIns="91425">
            <a:normAutofit lnSpcReduction="10000"/>
          </a:bodyPr>
          <a:lstStyle/>
          <a:p>
            <a:pPr indent="-342900" lvl="0" marL="457200" marR="0" rtl="0" algn="l">
              <a:lnSpc>
                <a:spcPct val="115000"/>
              </a:lnSpc>
              <a:spcBef>
                <a:spcPts val="0"/>
              </a:spcBef>
              <a:spcAft>
                <a:spcPts val="0"/>
              </a:spcAft>
              <a:buClr>
                <a:srgbClr val="FF0000"/>
              </a:buClr>
              <a:buSzPts val="1800"/>
              <a:buChar char="■"/>
            </a:pPr>
            <a:r>
              <a:rPr lang="en"/>
              <a:t>T</a:t>
            </a:r>
            <a:r>
              <a:rPr lang="en"/>
              <a:t>he learner generates / constructs an instance (from some underlying natural distribution). </a:t>
            </a:r>
            <a:endParaRPr/>
          </a:p>
          <a:p>
            <a:pPr indent="-317500" lvl="1" marL="914400" marR="0" rtl="0" algn="l">
              <a:lnSpc>
                <a:spcPct val="115000"/>
              </a:lnSpc>
              <a:spcBef>
                <a:spcPts val="0"/>
              </a:spcBef>
              <a:spcAft>
                <a:spcPts val="0"/>
              </a:spcAft>
              <a:buClr>
                <a:srgbClr val="FF00FF"/>
              </a:buClr>
              <a:buSzPts val="1400"/>
              <a:buChar char="✓"/>
            </a:pPr>
            <a:r>
              <a:rPr lang="en"/>
              <a:t>For example, if the data is pictures of digits, the learner would </a:t>
            </a:r>
            <a:r>
              <a:rPr b="1" lang="en"/>
              <a:t>create </a:t>
            </a:r>
            <a:r>
              <a:rPr lang="en"/>
              <a:t>an </a:t>
            </a:r>
            <a:r>
              <a:rPr b="1" lang="en"/>
              <a:t>image </a:t>
            </a:r>
            <a:r>
              <a:rPr lang="en"/>
              <a:t>that is </a:t>
            </a:r>
            <a:r>
              <a:rPr b="1" lang="en"/>
              <a:t>similar </a:t>
            </a:r>
            <a:r>
              <a:rPr lang="en"/>
              <a:t>to a digit (it might be rotated or some piece of the digit excluded) and this created image is sent to the </a:t>
            </a:r>
            <a:r>
              <a:rPr b="1" lang="en"/>
              <a:t>oracle to label</a:t>
            </a:r>
            <a:r>
              <a:rPr lang="en"/>
              <a:t>.</a:t>
            </a:r>
            <a:endParaRPr/>
          </a:p>
        </p:txBody>
      </p:sp>
      <p:pic>
        <p:nvPicPr>
          <p:cNvPr id="195" name="Google Shape;195;p35"/>
          <p:cNvPicPr preferRelativeResize="0"/>
          <p:nvPr/>
        </p:nvPicPr>
        <p:blipFill>
          <a:blip r:embed="rId3">
            <a:alphaModFix/>
          </a:blip>
          <a:stretch>
            <a:fillRect/>
          </a:stretch>
        </p:blipFill>
        <p:spPr>
          <a:xfrm>
            <a:off x="824150" y="2666875"/>
            <a:ext cx="7686675" cy="18383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Stream-Based Selective Sampling </a:t>
            </a:r>
            <a:endParaRPr/>
          </a:p>
        </p:txBody>
      </p:sp>
      <p:sp>
        <p:nvSpPr>
          <p:cNvPr id="201" name="Google Shape;201;p36"/>
          <p:cNvSpPr txBox="1"/>
          <p:nvPr>
            <p:ph idx="1" type="body"/>
          </p:nvPr>
        </p:nvSpPr>
        <p:spPr>
          <a:xfrm>
            <a:off x="311700" y="1152475"/>
            <a:ext cx="8520600" cy="1133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you make the assumption that getting an unlabelled instance is free</a:t>
            </a:r>
            <a:endParaRPr/>
          </a:p>
          <a:p>
            <a:pPr indent="-342900" lvl="0" marL="457200" marR="0" rtl="0" algn="l">
              <a:lnSpc>
                <a:spcPct val="115000"/>
              </a:lnSpc>
              <a:spcBef>
                <a:spcPts val="0"/>
              </a:spcBef>
              <a:spcAft>
                <a:spcPts val="0"/>
              </a:spcAft>
              <a:buClr>
                <a:srgbClr val="FF0000"/>
              </a:buClr>
              <a:buSzPts val="1800"/>
              <a:buChar char="■"/>
            </a:pPr>
            <a:r>
              <a:rPr lang="en"/>
              <a:t>select one image from the set of unlabelled images, determine whether it needs to be labelled or discarded, and then repeat with the next imagine</a:t>
            </a:r>
            <a:endParaRPr sz="1800"/>
          </a:p>
        </p:txBody>
      </p:sp>
      <p:pic>
        <p:nvPicPr>
          <p:cNvPr id="202" name="Google Shape;202;p36"/>
          <p:cNvPicPr preferRelativeResize="0"/>
          <p:nvPr/>
        </p:nvPicPr>
        <p:blipFill>
          <a:blip r:embed="rId3">
            <a:alphaModFix/>
          </a:blip>
          <a:stretch>
            <a:fillRect/>
          </a:stretch>
        </p:blipFill>
        <p:spPr>
          <a:xfrm>
            <a:off x="681038" y="2420625"/>
            <a:ext cx="7781925" cy="22669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Pool-Based Sampling </a:t>
            </a:r>
            <a:endParaRPr/>
          </a:p>
        </p:txBody>
      </p:sp>
      <p:sp>
        <p:nvSpPr>
          <p:cNvPr id="208" name="Google Shape;208;p37"/>
          <p:cNvSpPr txBox="1"/>
          <p:nvPr>
            <p:ph idx="1" type="body"/>
          </p:nvPr>
        </p:nvSpPr>
        <p:spPr>
          <a:xfrm>
            <a:off x="311700" y="1152475"/>
            <a:ext cx="8520600" cy="1775100"/>
          </a:xfrm>
          <a:prstGeom prst="rect">
            <a:avLst/>
          </a:prstGeom>
        </p:spPr>
        <p:txBody>
          <a:bodyPr anchorCtr="0" anchor="t" bIns="91425" lIns="91425" spcFirstLastPara="1" rIns="91425" wrap="square" tIns="91425">
            <a:normAutofit fontScale="85000" lnSpcReduction="20000"/>
          </a:bodyPr>
          <a:lstStyle/>
          <a:p>
            <a:pPr indent="-325755" lvl="0" marL="457200" marR="0" rtl="0" algn="l">
              <a:lnSpc>
                <a:spcPct val="115000"/>
              </a:lnSpc>
              <a:spcBef>
                <a:spcPts val="0"/>
              </a:spcBef>
              <a:spcAft>
                <a:spcPts val="0"/>
              </a:spcAft>
              <a:buClr>
                <a:srgbClr val="FF0000"/>
              </a:buClr>
              <a:buSzPct val="100000"/>
              <a:buChar char="■"/>
            </a:pPr>
            <a:r>
              <a:rPr lang="en"/>
              <a:t>T</a:t>
            </a:r>
            <a:r>
              <a:rPr lang="en"/>
              <a:t>his setting assumes that there is a large pool of unlabelled data</a:t>
            </a:r>
            <a:endParaRPr/>
          </a:p>
          <a:p>
            <a:pPr indent="-325755" lvl="0" marL="457200" marR="0" rtl="0" algn="l">
              <a:lnSpc>
                <a:spcPct val="115000"/>
              </a:lnSpc>
              <a:spcBef>
                <a:spcPts val="0"/>
              </a:spcBef>
              <a:spcAft>
                <a:spcPts val="0"/>
              </a:spcAft>
              <a:buClr>
                <a:srgbClr val="FF0000"/>
              </a:buClr>
              <a:buSzPct val="100000"/>
              <a:buChar char="■"/>
            </a:pPr>
            <a:r>
              <a:rPr b="1" lang="en"/>
              <a:t>Instances </a:t>
            </a:r>
            <a:r>
              <a:rPr lang="en"/>
              <a:t>are then </a:t>
            </a:r>
            <a:r>
              <a:rPr b="1" lang="en"/>
              <a:t>drawn from the pool </a:t>
            </a:r>
            <a:r>
              <a:rPr lang="en"/>
              <a:t>according to </a:t>
            </a:r>
            <a:r>
              <a:rPr b="1" lang="en"/>
              <a:t>some informativeness</a:t>
            </a:r>
            <a:r>
              <a:rPr lang="en"/>
              <a:t> measure. </a:t>
            </a:r>
            <a:endParaRPr/>
          </a:p>
          <a:p>
            <a:pPr indent="-325755" lvl="0" marL="457200" marR="0" rtl="0" algn="l">
              <a:lnSpc>
                <a:spcPct val="115000"/>
              </a:lnSpc>
              <a:spcBef>
                <a:spcPts val="0"/>
              </a:spcBef>
              <a:spcAft>
                <a:spcPts val="0"/>
              </a:spcAft>
              <a:buClr>
                <a:srgbClr val="FF0000"/>
              </a:buClr>
              <a:buSzPct val="100000"/>
              <a:buChar char="■"/>
            </a:pPr>
            <a:r>
              <a:rPr lang="en"/>
              <a:t>This measure is applied to all instances in the pool (or some subset if the pool is very large) and then the most i</a:t>
            </a:r>
            <a:r>
              <a:rPr b="1" lang="en"/>
              <a:t>nformative instance(s) are selected</a:t>
            </a:r>
            <a:r>
              <a:rPr lang="en"/>
              <a:t>. </a:t>
            </a:r>
            <a:endParaRPr/>
          </a:p>
          <a:p>
            <a:pPr indent="-325755" lvl="0" marL="457200" marR="0" rtl="0" algn="l">
              <a:lnSpc>
                <a:spcPct val="115000"/>
              </a:lnSpc>
              <a:spcBef>
                <a:spcPts val="0"/>
              </a:spcBef>
              <a:spcAft>
                <a:spcPts val="0"/>
              </a:spcAft>
              <a:buClr>
                <a:srgbClr val="FF0000"/>
              </a:buClr>
              <a:buSzPct val="100000"/>
              <a:buChar char="■"/>
            </a:pPr>
            <a:r>
              <a:rPr lang="en"/>
              <a:t>This is the most common scenario in the active learning community</a:t>
            </a:r>
            <a:endParaRPr/>
          </a:p>
          <a:p>
            <a:pPr indent="-325755" lvl="0" marL="457200" marR="0" rtl="0" algn="l">
              <a:lnSpc>
                <a:spcPct val="115000"/>
              </a:lnSpc>
              <a:spcBef>
                <a:spcPts val="0"/>
              </a:spcBef>
              <a:spcAft>
                <a:spcPts val="0"/>
              </a:spcAft>
              <a:buClr>
                <a:srgbClr val="FF0000"/>
              </a:buClr>
              <a:buSzPct val="100000"/>
              <a:buChar char="■"/>
            </a:pPr>
            <a:r>
              <a:rPr lang="en"/>
              <a:t>I.e. all the unlabelled images of digits will be ranked and then the best (most informative) instance(s) will be selected and their labels requested</a:t>
            </a:r>
            <a:endParaRPr/>
          </a:p>
        </p:txBody>
      </p:sp>
      <p:pic>
        <p:nvPicPr>
          <p:cNvPr id="209" name="Google Shape;209;p37"/>
          <p:cNvPicPr preferRelativeResize="0"/>
          <p:nvPr/>
        </p:nvPicPr>
        <p:blipFill>
          <a:blip r:embed="rId3">
            <a:alphaModFix/>
          </a:blip>
          <a:stretch>
            <a:fillRect/>
          </a:stretch>
        </p:blipFill>
        <p:spPr>
          <a:xfrm>
            <a:off x="719138" y="2927575"/>
            <a:ext cx="7705725" cy="1905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8"/>
          <p:cNvSpPr txBox="1"/>
          <p:nvPr>
            <p:ph type="title"/>
          </p:nvPr>
        </p:nvSpPr>
        <p:spPr>
          <a:xfrm>
            <a:off x="311700" y="22854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How Active Learning was able to select good points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Query Strategy </a:t>
            </a:r>
            <a:endParaRPr/>
          </a:p>
        </p:txBody>
      </p:sp>
      <p:sp>
        <p:nvSpPr>
          <p:cNvPr id="220" name="Google Shape;220;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u="sng"/>
              <a:t>A</a:t>
            </a:r>
            <a:r>
              <a:rPr lang="en" u="sng"/>
              <a:t>ll active learning scenarios</a:t>
            </a:r>
            <a:r>
              <a:rPr lang="en"/>
              <a:t> require </a:t>
            </a:r>
            <a:r>
              <a:rPr b="1" lang="en"/>
              <a:t>some sort of informativeness measure</a:t>
            </a:r>
            <a:r>
              <a:rPr lang="en"/>
              <a:t> of the unlabelled instances. </a:t>
            </a:r>
            <a:endParaRPr/>
          </a:p>
          <a:p>
            <a:pPr indent="-342900" lvl="0" marL="457200" marR="0" rtl="0" algn="l">
              <a:lnSpc>
                <a:spcPct val="115000"/>
              </a:lnSpc>
              <a:spcBef>
                <a:spcPts val="0"/>
              </a:spcBef>
              <a:spcAft>
                <a:spcPts val="0"/>
              </a:spcAft>
              <a:buClr>
                <a:srgbClr val="FF0000"/>
              </a:buClr>
              <a:buSzPts val="1800"/>
              <a:buChar char="■"/>
            </a:pPr>
            <a:r>
              <a:rPr lang="en"/>
              <a:t>T</a:t>
            </a:r>
            <a:r>
              <a:rPr b="1" lang="en"/>
              <a:t>hree popular approaches</a:t>
            </a:r>
            <a:r>
              <a:rPr lang="en"/>
              <a:t> for querying instances under the common topic called </a:t>
            </a:r>
            <a:r>
              <a:rPr b="1" lang="en"/>
              <a:t>uncertainty sampling </a:t>
            </a:r>
            <a:r>
              <a:rPr lang="en"/>
              <a:t>due to its use of probabilities are covered</a:t>
            </a:r>
            <a:endParaRPr/>
          </a:p>
          <a:p>
            <a:pPr indent="-317500" lvl="1" marL="914400" marR="0" rtl="0" algn="l">
              <a:lnSpc>
                <a:spcPct val="115000"/>
              </a:lnSpc>
              <a:spcBef>
                <a:spcPts val="0"/>
              </a:spcBef>
              <a:spcAft>
                <a:spcPts val="0"/>
              </a:spcAft>
              <a:buClr>
                <a:srgbClr val="FF00FF"/>
              </a:buClr>
              <a:buSzPts val="1400"/>
              <a:buChar char="✓"/>
            </a:pPr>
            <a:r>
              <a:rPr lang="en"/>
              <a:t>Least Confidence (LC)</a:t>
            </a:r>
            <a:endParaRPr/>
          </a:p>
          <a:p>
            <a:pPr indent="-317500" lvl="1" marL="914400" marR="0" rtl="0" algn="l">
              <a:lnSpc>
                <a:spcPct val="115000"/>
              </a:lnSpc>
              <a:spcBef>
                <a:spcPts val="0"/>
              </a:spcBef>
              <a:spcAft>
                <a:spcPts val="0"/>
              </a:spcAft>
              <a:buClr>
                <a:srgbClr val="FF00FF"/>
              </a:buClr>
              <a:buSzPts val="1400"/>
              <a:buChar char="✓"/>
            </a:pPr>
            <a:r>
              <a:rPr lang="en"/>
              <a:t>Margin Sampling</a:t>
            </a:r>
            <a:endParaRPr/>
          </a:p>
          <a:p>
            <a:pPr indent="-317500" lvl="1" marL="914400" marR="0" rtl="0" algn="l">
              <a:lnSpc>
                <a:spcPct val="115000"/>
              </a:lnSpc>
              <a:spcBef>
                <a:spcPts val="0"/>
              </a:spcBef>
              <a:spcAft>
                <a:spcPts val="0"/>
              </a:spcAft>
              <a:buClr>
                <a:srgbClr val="FF00FF"/>
              </a:buClr>
              <a:buSzPts val="1400"/>
              <a:buChar char="✓"/>
            </a:pPr>
            <a:r>
              <a:rPr lang="en"/>
              <a:t>Entropy Sampling</a:t>
            </a:r>
            <a:endParaRPr/>
          </a:p>
          <a:p>
            <a:pPr indent="0" lvl="0" marL="457200" marR="0" rtl="0" algn="l">
              <a:lnSpc>
                <a:spcPct val="115000"/>
              </a:lnSpc>
              <a:spcBef>
                <a:spcPts val="1200"/>
              </a:spcBef>
              <a:spcAft>
                <a:spcPts val="12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Query Strategy </a:t>
            </a:r>
            <a:endParaRPr/>
          </a:p>
        </p:txBody>
      </p:sp>
      <p:sp>
        <p:nvSpPr>
          <p:cNvPr id="226" name="Google Shape;226;p40"/>
          <p:cNvSpPr txBox="1"/>
          <p:nvPr>
            <p:ph idx="1" type="body"/>
          </p:nvPr>
        </p:nvSpPr>
        <p:spPr>
          <a:xfrm>
            <a:off x="311700" y="1152475"/>
            <a:ext cx="8520600" cy="10740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sz="1500">
                <a:solidFill>
                  <a:srgbClr val="3D4251"/>
                </a:solidFill>
                <a:highlight>
                  <a:srgbClr val="FFFFFF"/>
                </a:highlight>
                <a:latin typeface="Lora"/>
                <a:ea typeface="Lora"/>
                <a:cs typeface="Lora"/>
                <a:sym typeface="Lora"/>
              </a:rPr>
              <a:t>This table shows </a:t>
            </a:r>
            <a:r>
              <a:rPr b="1" lang="en" sz="1500">
                <a:solidFill>
                  <a:srgbClr val="3D4251"/>
                </a:solidFill>
                <a:highlight>
                  <a:srgbClr val="FFFFFF"/>
                </a:highlight>
                <a:latin typeface="Lora"/>
                <a:ea typeface="Lora"/>
                <a:cs typeface="Lora"/>
                <a:sym typeface="Lora"/>
              </a:rPr>
              <a:t>two data points</a:t>
            </a:r>
            <a:r>
              <a:rPr lang="en" sz="1500">
                <a:solidFill>
                  <a:srgbClr val="3D4251"/>
                </a:solidFill>
                <a:highlight>
                  <a:srgbClr val="FFFFFF"/>
                </a:highlight>
                <a:latin typeface="Lora"/>
                <a:ea typeface="Lora"/>
                <a:cs typeface="Lora"/>
                <a:sym typeface="Lora"/>
              </a:rPr>
              <a:t> (instances) and the probabilities that each instance has each label. The probability </a:t>
            </a:r>
            <a:r>
              <a:rPr b="1" lang="en" sz="1500">
                <a:solidFill>
                  <a:srgbClr val="3D4251"/>
                </a:solidFill>
                <a:highlight>
                  <a:srgbClr val="FFFFFF"/>
                </a:highlight>
                <a:latin typeface="Lora"/>
                <a:ea typeface="Lora"/>
                <a:cs typeface="Lora"/>
                <a:sym typeface="Lora"/>
              </a:rPr>
              <a:t>d</a:t>
            </a:r>
            <a:r>
              <a:rPr b="1" baseline="-25000" lang="en" sz="1100">
                <a:solidFill>
                  <a:srgbClr val="3D4251"/>
                </a:solidFill>
                <a:highlight>
                  <a:srgbClr val="FFFFFF"/>
                </a:highlight>
                <a:latin typeface="Lora"/>
                <a:ea typeface="Lora"/>
                <a:cs typeface="Lora"/>
                <a:sym typeface="Lora"/>
              </a:rPr>
              <a:t>1</a:t>
            </a:r>
            <a:r>
              <a:rPr lang="en" sz="1500">
                <a:solidFill>
                  <a:srgbClr val="3D4251"/>
                </a:solidFill>
                <a:highlight>
                  <a:srgbClr val="FFFFFF"/>
                </a:highlight>
                <a:latin typeface="Lora"/>
                <a:ea typeface="Lora"/>
                <a:cs typeface="Lora"/>
                <a:sym typeface="Lora"/>
              </a:rPr>
              <a:t> has label A, B and C is 0.9, 0.09 and 0.01 respectively and 0.2, 0.5 and 0.3 for </a:t>
            </a:r>
            <a:r>
              <a:rPr b="1" lang="en" sz="1500">
                <a:solidFill>
                  <a:srgbClr val="3D4251"/>
                </a:solidFill>
                <a:highlight>
                  <a:srgbClr val="FFFFFF"/>
                </a:highlight>
                <a:latin typeface="Lora"/>
                <a:ea typeface="Lora"/>
                <a:cs typeface="Lora"/>
                <a:sym typeface="Lora"/>
              </a:rPr>
              <a:t>d</a:t>
            </a:r>
            <a:r>
              <a:rPr b="1" baseline="-25000" lang="en" sz="1100">
                <a:solidFill>
                  <a:srgbClr val="3D4251"/>
                </a:solidFill>
                <a:highlight>
                  <a:srgbClr val="FFFFFF"/>
                </a:highlight>
                <a:latin typeface="Lora"/>
                <a:ea typeface="Lora"/>
                <a:cs typeface="Lora"/>
                <a:sym typeface="Lora"/>
              </a:rPr>
              <a:t>2</a:t>
            </a:r>
            <a:endParaRPr sz="1500">
              <a:solidFill>
                <a:srgbClr val="3D4251"/>
              </a:solidFill>
              <a:highlight>
                <a:srgbClr val="FFFFFF"/>
              </a:highlight>
              <a:latin typeface="Lora"/>
              <a:ea typeface="Lora"/>
              <a:cs typeface="Lora"/>
              <a:sym typeface="Lora"/>
            </a:endParaRPr>
          </a:p>
        </p:txBody>
      </p:sp>
      <p:graphicFrame>
        <p:nvGraphicFramePr>
          <p:cNvPr id="227" name="Google Shape;227;p40"/>
          <p:cNvGraphicFramePr/>
          <p:nvPr/>
        </p:nvGraphicFramePr>
        <p:xfrm>
          <a:off x="952500" y="2291950"/>
          <a:ext cx="3000000" cy="3000000"/>
        </p:xfrm>
        <a:graphic>
          <a:graphicData uri="http://schemas.openxmlformats.org/drawingml/2006/table">
            <a:tbl>
              <a:tblPr>
                <a:noFill/>
                <a:tableStyleId>{56BC6C21-C866-4F3F-8DF7-0B14C68518D9}</a:tableStyleId>
              </a:tblPr>
              <a:tblGrid>
                <a:gridCol w="1107275"/>
                <a:gridCol w="1107275"/>
                <a:gridCol w="1107275"/>
                <a:gridCol w="1107275"/>
              </a:tblGrid>
              <a:tr h="396200">
                <a:tc>
                  <a:txBody>
                    <a:bodyPr/>
                    <a:lstStyle/>
                    <a:p>
                      <a:pPr indent="0" lvl="0" marL="0" rtl="0" algn="l">
                        <a:spcBef>
                          <a:spcPts val="0"/>
                        </a:spcBef>
                        <a:spcAft>
                          <a:spcPts val="0"/>
                        </a:spcAft>
                        <a:buNone/>
                      </a:pPr>
                      <a:r>
                        <a:rPr b="1" lang="en">
                          <a:solidFill>
                            <a:srgbClr val="0000FF"/>
                          </a:solidFill>
                        </a:rPr>
                        <a:t>Instances</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A</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B</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C</a:t>
                      </a:r>
                      <a:endParaRPr b="1">
                        <a:solidFill>
                          <a:srgbClr val="0000FF"/>
                        </a:solidFill>
                      </a:endParaRPr>
                    </a:p>
                  </a:txBody>
                  <a:tcPr marT="91425" marB="91425" marR="91425" marL="91425"/>
                </a:tc>
              </a:tr>
              <a:tr h="396200">
                <a:tc>
                  <a:txBody>
                    <a:bodyPr/>
                    <a:lstStyle/>
                    <a:p>
                      <a:pPr indent="0" lvl="0" marL="0" rtl="0" algn="l">
                        <a:spcBef>
                          <a:spcPts val="0"/>
                        </a:spcBef>
                        <a:spcAft>
                          <a:spcPts val="0"/>
                        </a:spcAft>
                        <a:buNone/>
                      </a:pPr>
                      <a:r>
                        <a:rPr lang="en"/>
                        <a:t>d1</a:t>
                      </a:r>
                      <a:endParaRPr/>
                    </a:p>
                  </a:txBody>
                  <a:tcPr marT="91425" marB="91425" marR="91425" marL="91425"/>
                </a:tc>
                <a:tc>
                  <a:txBody>
                    <a:bodyPr/>
                    <a:lstStyle/>
                    <a:p>
                      <a:pPr indent="0" lvl="0" marL="0" rtl="0" algn="l">
                        <a:spcBef>
                          <a:spcPts val="0"/>
                        </a:spcBef>
                        <a:spcAft>
                          <a:spcPts val="0"/>
                        </a:spcAft>
                        <a:buNone/>
                      </a:pPr>
                      <a:r>
                        <a:rPr lang="en"/>
                        <a:t>0.9</a:t>
                      </a:r>
                      <a:endParaRPr/>
                    </a:p>
                  </a:txBody>
                  <a:tcPr marT="91425" marB="91425" marR="91425" marL="91425"/>
                </a:tc>
                <a:tc>
                  <a:txBody>
                    <a:bodyPr/>
                    <a:lstStyle/>
                    <a:p>
                      <a:pPr indent="0" lvl="0" marL="0" rtl="0" algn="l">
                        <a:spcBef>
                          <a:spcPts val="0"/>
                        </a:spcBef>
                        <a:spcAft>
                          <a:spcPts val="0"/>
                        </a:spcAft>
                        <a:buNone/>
                      </a:pPr>
                      <a:r>
                        <a:rPr lang="en"/>
                        <a:t>0.09</a:t>
                      </a:r>
                      <a:endParaRPr/>
                    </a:p>
                  </a:txBody>
                  <a:tcPr marT="91425" marB="91425" marR="91425" marL="91425"/>
                </a:tc>
                <a:tc>
                  <a:txBody>
                    <a:bodyPr/>
                    <a:lstStyle/>
                    <a:p>
                      <a:pPr indent="0" lvl="0" marL="0" rtl="0" algn="l">
                        <a:spcBef>
                          <a:spcPts val="0"/>
                        </a:spcBef>
                        <a:spcAft>
                          <a:spcPts val="0"/>
                        </a:spcAft>
                        <a:buNone/>
                      </a:pPr>
                      <a:r>
                        <a:rPr lang="en"/>
                        <a:t>0.01</a:t>
                      </a:r>
                      <a:endParaRPr/>
                    </a:p>
                  </a:txBody>
                  <a:tcPr marT="91425" marB="91425" marR="91425" marL="91425"/>
                </a:tc>
              </a:tr>
              <a:tr h="396200">
                <a:tc>
                  <a:txBody>
                    <a:bodyPr/>
                    <a:lstStyle/>
                    <a:p>
                      <a:pPr indent="0" lvl="0" marL="0" rtl="0" algn="l">
                        <a:spcBef>
                          <a:spcPts val="0"/>
                        </a:spcBef>
                        <a:spcAft>
                          <a:spcPts val="0"/>
                        </a:spcAft>
                        <a:buNone/>
                      </a:pPr>
                      <a:r>
                        <a:rPr lang="en"/>
                        <a:t>d2</a:t>
                      </a:r>
                      <a:endParaRPr/>
                    </a:p>
                  </a:txBody>
                  <a:tcPr marT="91425" marB="91425" marR="91425" marL="91425"/>
                </a:tc>
                <a:tc>
                  <a:txBody>
                    <a:bodyPr/>
                    <a:lstStyle/>
                    <a:p>
                      <a:pPr indent="0" lvl="0" marL="0" rtl="0" algn="l">
                        <a:spcBef>
                          <a:spcPts val="0"/>
                        </a:spcBef>
                        <a:spcAft>
                          <a:spcPts val="0"/>
                        </a:spcAft>
                        <a:buNone/>
                      </a:pPr>
                      <a:r>
                        <a:rPr lang="en"/>
                        <a:t>0.2</a:t>
                      </a:r>
                      <a:endParaRPr/>
                    </a:p>
                  </a:txBody>
                  <a:tcPr marT="91425" marB="91425" marR="91425" marL="91425"/>
                </a:tc>
                <a:tc>
                  <a:txBody>
                    <a:bodyPr/>
                    <a:lstStyle/>
                    <a:p>
                      <a:pPr indent="0" lvl="0" marL="0" rtl="0" algn="l">
                        <a:spcBef>
                          <a:spcPts val="0"/>
                        </a:spcBef>
                        <a:spcAft>
                          <a:spcPts val="0"/>
                        </a:spcAft>
                        <a:buNone/>
                      </a:pPr>
                      <a:r>
                        <a:rPr lang="en"/>
                        <a:t>0.5</a:t>
                      </a:r>
                      <a:endParaRPr/>
                    </a:p>
                  </a:txBody>
                  <a:tcPr marT="91425" marB="91425" marR="91425" marL="91425"/>
                </a:tc>
                <a:tc>
                  <a:txBody>
                    <a:bodyPr/>
                    <a:lstStyle/>
                    <a:p>
                      <a:pPr indent="0" lvl="0" marL="0" rtl="0" algn="l">
                        <a:spcBef>
                          <a:spcPts val="0"/>
                        </a:spcBef>
                        <a:spcAft>
                          <a:spcPts val="0"/>
                        </a:spcAft>
                        <a:buNone/>
                      </a:pPr>
                      <a:r>
                        <a:rPr lang="en"/>
                        <a:t>0.3</a:t>
                      </a:r>
                      <a:endParaRPr/>
                    </a:p>
                  </a:txBody>
                  <a:tcPr marT="91425" marB="91425" marR="91425" marL="91425"/>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Least Confidence </a:t>
            </a:r>
            <a:endParaRPr/>
          </a:p>
        </p:txBody>
      </p:sp>
      <p:sp>
        <p:nvSpPr>
          <p:cNvPr id="233" name="Google Shape;233;p41"/>
          <p:cNvSpPr txBox="1"/>
          <p:nvPr>
            <p:ph idx="1" type="body"/>
          </p:nvPr>
        </p:nvSpPr>
        <p:spPr>
          <a:xfrm>
            <a:off x="311700" y="1152475"/>
            <a:ext cx="8520600" cy="2338200"/>
          </a:xfrm>
          <a:prstGeom prst="rect">
            <a:avLst/>
          </a:prstGeom>
        </p:spPr>
        <p:txBody>
          <a:bodyPr anchorCtr="0" anchor="t" bIns="91425" lIns="91425" spcFirstLastPara="1" rIns="91425" wrap="square" tIns="91425">
            <a:normAutofit lnSpcReduction="10000"/>
          </a:bodyPr>
          <a:lstStyle/>
          <a:p>
            <a:pPr indent="-342900" lvl="0" marL="457200" marR="0" rtl="0" algn="l">
              <a:lnSpc>
                <a:spcPct val="115000"/>
              </a:lnSpc>
              <a:spcBef>
                <a:spcPts val="0"/>
              </a:spcBef>
              <a:spcAft>
                <a:spcPts val="0"/>
              </a:spcAft>
              <a:buClr>
                <a:srgbClr val="FF0000"/>
              </a:buClr>
              <a:buSzPts val="1800"/>
              <a:buChar char="■"/>
            </a:pPr>
            <a:r>
              <a:rPr lang="en"/>
              <a:t>T</a:t>
            </a:r>
            <a:r>
              <a:rPr lang="en"/>
              <a:t>he learner </a:t>
            </a:r>
            <a:r>
              <a:rPr b="1" lang="en"/>
              <a:t>selects the instance for which it has the least confidence in its most likely label</a:t>
            </a:r>
            <a:r>
              <a:rPr lang="en"/>
              <a:t>. </a:t>
            </a:r>
            <a:endParaRPr/>
          </a:p>
          <a:p>
            <a:pPr indent="-342900" lvl="0" marL="457200" marR="0" rtl="0" algn="l">
              <a:lnSpc>
                <a:spcPct val="115000"/>
              </a:lnSpc>
              <a:spcBef>
                <a:spcPts val="0"/>
              </a:spcBef>
              <a:spcAft>
                <a:spcPts val="0"/>
              </a:spcAft>
              <a:buClr>
                <a:srgbClr val="FF0000"/>
              </a:buClr>
              <a:buSzPts val="1800"/>
              <a:buChar char="■"/>
            </a:pPr>
            <a:r>
              <a:rPr lang="en"/>
              <a:t>Looking at the table, the l</a:t>
            </a:r>
            <a:r>
              <a:rPr b="1" lang="en"/>
              <a:t>eaner is pretty confident about the label for d1</a:t>
            </a:r>
            <a:r>
              <a:rPr lang="en"/>
              <a:t>, since it thinks it should be labelled A with probability </a:t>
            </a:r>
            <a:r>
              <a:rPr b="1" lang="en"/>
              <a:t>0.9</a:t>
            </a:r>
            <a:r>
              <a:rPr lang="en"/>
              <a:t>, however, </a:t>
            </a:r>
            <a:r>
              <a:rPr b="1" lang="en"/>
              <a:t>it is less sure</a:t>
            </a:r>
            <a:r>
              <a:rPr lang="en"/>
              <a:t> about the label of </a:t>
            </a:r>
            <a:r>
              <a:rPr b="1" lang="en"/>
              <a:t>d2 </a:t>
            </a:r>
            <a:r>
              <a:rPr lang="en"/>
              <a:t>since its probabilities are more spread and it thinks that it should be labelled B with a probability of only 0.5. Thus, using least confidence, </a:t>
            </a:r>
            <a:r>
              <a:rPr b="1" lang="en"/>
              <a:t>the learner would select d2 to query it's actual label</a:t>
            </a:r>
            <a:endParaRPr/>
          </a:p>
        </p:txBody>
      </p:sp>
      <p:graphicFrame>
        <p:nvGraphicFramePr>
          <p:cNvPr id="234" name="Google Shape;234;p41"/>
          <p:cNvGraphicFramePr/>
          <p:nvPr/>
        </p:nvGraphicFramePr>
        <p:xfrm>
          <a:off x="826100" y="3392075"/>
          <a:ext cx="3000000" cy="3000000"/>
        </p:xfrm>
        <a:graphic>
          <a:graphicData uri="http://schemas.openxmlformats.org/drawingml/2006/table">
            <a:tbl>
              <a:tblPr>
                <a:noFill/>
                <a:tableStyleId>{56BC6C21-C866-4F3F-8DF7-0B14C68518D9}</a:tableStyleId>
              </a:tblPr>
              <a:tblGrid>
                <a:gridCol w="1107275"/>
                <a:gridCol w="1107275"/>
                <a:gridCol w="1107275"/>
                <a:gridCol w="1107275"/>
              </a:tblGrid>
              <a:tr h="396200">
                <a:tc>
                  <a:txBody>
                    <a:bodyPr/>
                    <a:lstStyle/>
                    <a:p>
                      <a:pPr indent="0" lvl="0" marL="0" rtl="0" algn="l">
                        <a:spcBef>
                          <a:spcPts val="0"/>
                        </a:spcBef>
                        <a:spcAft>
                          <a:spcPts val="0"/>
                        </a:spcAft>
                        <a:buNone/>
                      </a:pPr>
                      <a:r>
                        <a:rPr b="1" lang="en">
                          <a:solidFill>
                            <a:srgbClr val="0000FF"/>
                          </a:solidFill>
                        </a:rPr>
                        <a:t>Instances</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A</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B</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C</a:t>
                      </a:r>
                      <a:endParaRPr b="1">
                        <a:solidFill>
                          <a:srgbClr val="0000FF"/>
                        </a:solidFill>
                      </a:endParaRPr>
                    </a:p>
                  </a:txBody>
                  <a:tcPr marT="91425" marB="91425" marR="91425" marL="91425"/>
                </a:tc>
              </a:tr>
              <a:tr h="396200">
                <a:tc>
                  <a:txBody>
                    <a:bodyPr/>
                    <a:lstStyle/>
                    <a:p>
                      <a:pPr indent="0" lvl="0" marL="0" rtl="0" algn="l">
                        <a:spcBef>
                          <a:spcPts val="0"/>
                        </a:spcBef>
                        <a:spcAft>
                          <a:spcPts val="0"/>
                        </a:spcAft>
                        <a:buNone/>
                      </a:pPr>
                      <a:r>
                        <a:rPr lang="en"/>
                        <a:t>d1</a:t>
                      </a:r>
                      <a:endParaRPr/>
                    </a:p>
                  </a:txBody>
                  <a:tcPr marT="91425" marB="91425" marR="91425" marL="91425"/>
                </a:tc>
                <a:tc>
                  <a:txBody>
                    <a:bodyPr/>
                    <a:lstStyle/>
                    <a:p>
                      <a:pPr indent="0" lvl="0" marL="0" rtl="0" algn="l">
                        <a:spcBef>
                          <a:spcPts val="0"/>
                        </a:spcBef>
                        <a:spcAft>
                          <a:spcPts val="0"/>
                        </a:spcAft>
                        <a:buNone/>
                      </a:pPr>
                      <a:r>
                        <a:rPr lang="en"/>
                        <a:t>0.9</a:t>
                      </a:r>
                      <a:endParaRPr/>
                    </a:p>
                  </a:txBody>
                  <a:tcPr marT="91425" marB="91425" marR="91425" marL="91425"/>
                </a:tc>
                <a:tc>
                  <a:txBody>
                    <a:bodyPr/>
                    <a:lstStyle/>
                    <a:p>
                      <a:pPr indent="0" lvl="0" marL="0" rtl="0" algn="l">
                        <a:spcBef>
                          <a:spcPts val="0"/>
                        </a:spcBef>
                        <a:spcAft>
                          <a:spcPts val="0"/>
                        </a:spcAft>
                        <a:buNone/>
                      </a:pPr>
                      <a:r>
                        <a:rPr lang="en"/>
                        <a:t>0.09</a:t>
                      </a:r>
                      <a:endParaRPr/>
                    </a:p>
                  </a:txBody>
                  <a:tcPr marT="91425" marB="91425" marR="91425" marL="91425"/>
                </a:tc>
                <a:tc>
                  <a:txBody>
                    <a:bodyPr/>
                    <a:lstStyle/>
                    <a:p>
                      <a:pPr indent="0" lvl="0" marL="0" rtl="0" algn="l">
                        <a:spcBef>
                          <a:spcPts val="0"/>
                        </a:spcBef>
                        <a:spcAft>
                          <a:spcPts val="0"/>
                        </a:spcAft>
                        <a:buNone/>
                      </a:pPr>
                      <a:r>
                        <a:rPr lang="en"/>
                        <a:t>0.01</a:t>
                      </a:r>
                      <a:endParaRPr/>
                    </a:p>
                  </a:txBody>
                  <a:tcPr marT="91425" marB="91425" marR="91425" marL="91425"/>
                </a:tc>
              </a:tr>
              <a:tr h="396200">
                <a:tc>
                  <a:txBody>
                    <a:bodyPr/>
                    <a:lstStyle/>
                    <a:p>
                      <a:pPr indent="0" lvl="0" marL="0" rtl="0" algn="l">
                        <a:spcBef>
                          <a:spcPts val="0"/>
                        </a:spcBef>
                        <a:spcAft>
                          <a:spcPts val="0"/>
                        </a:spcAft>
                        <a:buNone/>
                      </a:pPr>
                      <a:r>
                        <a:rPr lang="en"/>
                        <a:t>d2</a:t>
                      </a:r>
                      <a:endParaRPr/>
                    </a:p>
                  </a:txBody>
                  <a:tcPr marT="91425" marB="91425" marR="91425" marL="91425"/>
                </a:tc>
                <a:tc>
                  <a:txBody>
                    <a:bodyPr/>
                    <a:lstStyle/>
                    <a:p>
                      <a:pPr indent="0" lvl="0" marL="0" rtl="0" algn="l">
                        <a:spcBef>
                          <a:spcPts val="0"/>
                        </a:spcBef>
                        <a:spcAft>
                          <a:spcPts val="0"/>
                        </a:spcAft>
                        <a:buNone/>
                      </a:pPr>
                      <a:r>
                        <a:rPr lang="en"/>
                        <a:t>0.2</a:t>
                      </a:r>
                      <a:endParaRPr/>
                    </a:p>
                  </a:txBody>
                  <a:tcPr marT="91425" marB="91425" marR="91425" marL="91425"/>
                </a:tc>
                <a:tc>
                  <a:txBody>
                    <a:bodyPr/>
                    <a:lstStyle/>
                    <a:p>
                      <a:pPr indent="0" lvl="0" marL="0" rtl="0" algn="l">
                        <a:spcBef>
                          <a:spcPts val="0"/>
                        </a:spcBef>
                        <a:spcAft>
                          <a:spcPts val="0"/>
                        </a:spcAft>
                        <a:buNone/>
                      </a:pPr>
                      <a:r>
                        <a:rPr lang="en"/>
                        <a:t>0.5</a:t>
                      </a:r>
                      <a:endParaRPr/>
                    </a:p>
                  </a:txBody>
                  <a:tcPr marT="91425" marB="91425" marR="91425" marL="91425"/>
                </a:tc>
                <a:tc>
                  <a:txBody>
                    <a:bodyPr/>
                    <a:lstStyle/>
                    <a:p>
                      <a:pPr indent="0" lvl="0" marL="0" rtl="0" algn="l">
                        <a:spcBef>
                          <a:spcPts val="0"/>
                        </a:spcBef>
                        <a:spcAft>
                          <a:spcPts val="0"/>
                        </a:spcAft>
                        <a:buNone/>
                      </a:pPr>
                      <a:r>
                        <a:rPr lang="en"/>
                        <a:t>0.3</a:t>
                      </a:r>
                      <a:endParaRPr/>
                    </a:p>
                  </a:txBody>
                  <a:tcPr marT="91425" marB="91425" marR="91425" marL="914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Intro...</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What are the right ways for humans and machine learning algorithms  to interact to solve problems</a:t>
            </a:r>
            <a:endParaRPr/>
          </a:p>
          <a:p>
            <a:pPr indent="-342900" lvl="0" marL="457200" marR="0" rtl="0" algn="l">
              <a:lnSpc>
                <a:spcPct val="115000"/>
              </a:lnSpc>
              <a:spcBef>
                <a:spcPts val="0"/>
              </a:spcBef>
              <a:spcAft>
                <a:spcPts val="0"/>
              </a:spcAft>
              <a:buClr>
                <a:srgbClr val="FF0000"/>
              </a:buClr>
              <a:buSzPts val="1800"/>
              <a:buChar char="■"/>
            </a:pPr>
            <a:r>
              <a:rPr b="1" lang="en"/>
              <a:t>Annotation </a:t>
            </a:r>
            <a:r>
              <a:rPr lang="en"/>
              <a:t>and </a:t>
            </a:r>
            <a:r>
              <a:rPr b="1" lang="en"/>
              <a:t>active learning</a:t>
            </a:r>
            <a:r>
              <a:rPr lang="en"/>
              <a:t> are the cornerstones of </a:t>
            </a:r>
            <a:r>
              <a:rPr b="1" lang="en"/>
              <a:t>human-in-the-loop </a:t>
            </a:r>
            <a:r>
              <a:rPr lang="en"/>
              <a:t>machine learning</a:t>
            </a:r>
            <a:endParaRPr/>
          </a:p>
          <a:p>
            <a:pPr indent="-342900" lvl="0" marL="457200" marR="0" rtl="0" algn="l">
              <a:lnSpc>
                <a:spcPct val="115000"/>
              </a:lnSpc>
              <a:spcBef>
                <a:spcPts val="0"/>
              </a:spcBef>
              <a:spcAft>
                <a:spcPts val="0"/>
              </a:spcAft>
              <a:buClr>
                <a:srgbClr val="FF0000"/>
              </a:buClr>
              <a:buSzPts val="1800"/>
              <a:buChar char="■"/>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Margin Sampling </a:t>
            </a:r>
            <a:endParaRPr/>
          </a:p>
        </p:txBody>
      </p:sp>
      <p:sp>
        <p:nvSpPr>
          <p:cNvPr id="240" name="Google Shape;240;p42"/>
          <p:cNvSpPr txBox="1"/>
          <p:nvPr>
            <p:ph idx="1" type="body"/>
          </p:nvPr>
        </p:nvSpPr>
        <p:spPr>
          <a:xfrm>
            <a:off x="311700" y="1152475"/>
            <a:ext cx="8520600" cy="2338200"/>
          </a:xfrm>
          <a:prstGeom prst="rect">
            <a:avLst/>
          </a:prstGeom>
        </p:spPr>
        <p:txBody>
          <a:bodyPr anchorCtr="0" anchor="t" bIns="91425" lIns="91425" spcFirstLastPara="1" rIns="91425" wrap="square" tIns="91425">
            <a:normAutofit lnSpcReduction="10000"/>
          </a:bodyPr>
          <a:lstStyle/>
          <a:p>
            <a:pPr indent="-342900" lvl="0" marL="457200" marR="0" rtl="0" algn="l">
              <a:lnSpc>
                <a:spcPct val="115000"/>
              </a:lnSpc>
              <a:spcBef>
                <a:spcPts val="0"/>
              </a:spcBef>
              <a:spcAft>
                <a:spcPts val="0"/>
              </a:spcAft>
              <a:buClr>
                <a:srgbClr val="FF0000"/>
              </a:buClr>
              <a:buSzPts val="1800"/>
              <a:buChar char="■"/>
            </a:pPr>
            <a:r>
              <a:rPr lang="en"/>
              <a:t>T</a:t>
            </a:r>
            <a:r>
              <a:rPr lang="en"/>
              <a:t>he </a:t>
            </a:r>
            <a:r>
              <a:rPr b="1" lang="en"/>
              <a:t>shortcoming </a:t>
            </a:r>
            <a:r>
              <a:rPr lang="en"/>
              <a:t>of the LC strategy, is that it only </a:t>
            </a:r>
            <a:r>
              <a:rPr b="1" lang="en"/>
              <a:t>takes into consideration the most probable label and disregards the other label probabilities</a:t>
            </a:r>
            <a:r>
              <a:rPr lang="en"/>
              <a:t>. </a:t>
            </a:r>
            <a:endParaRPr/>
          </a:p>
          <a:p>
            <a:pPr indent="-342900" lvl="0" marL="457200" marR="0" rtl="0" algn="l">
              <a:lnSpc>
                <a:spcPct val="115000"/>
              </a:lnSpc>
              <a:spcBef>
                <a:spcPts val="0"/>
              </a:spcBef>
              <a:spcAft>
                <a:spcPts val="0"/>
              </a:spcAft>
              <a:buClr>
                <a:srgbClr val="FF0000"/>
              </a:buClr>
              <a:buSzPts val="1800"/>
              <a:buChar char="■"/>
            </a:pPr>
            <a:r>
              <a:rPr lang="en"/>
              <a:t>The margin sampling strategy seeks to overcome this disadvantage by </a:t>
            </a:r>
            <a:r>
              <a:rPr b="1" lang="en"/>
              <a:t>selecting the instance that has the smallest difference between the first and second most probable labels</a:t>
            </a:r>
            <a:r>
              <a:rPr lang="en"/>
              <a:t>. Looking at </a:t>
            </a:r>
            <a:r>
              <a:rPr b="1" lang="en"/>
              <a:t>d1</a:t>
            </a:r>
            <a:r>
              <a:rPr lang="en"/>
              <a:t>, the difference between its first and second most probable labels is </a:t>
            </a:r>
            <a:r>
              <a:rPr b="1" lang="en"/>
              <a:t>0.81</a:t>
            </a:r>
            <a:r>
              <a:rPr lang="en"/>
              <a:t> (0.9 - 0.09) and for </a:t>
            </a:r>
            <a:r>
              <a:rPr b="1" lang="en"/>
              <a:t>d2</a:t>
            </a:r>
            <a:r>
              <a:rPr lang="en"/>
              <a:t> it is </a:t>
            </a:r>
            <a:r>
              <a:rPr b="1" lang="en"/>
              <a:t>0.2</a:t>
            </a:r>
            <a:r>
              <a:rPr lang="en"/>
              <a:t> (0.5 - 0.3). Hence, the </a:t>
            </a:r>
            <a:r>
              <a:rPr b="1" lang="en"/>
              <a:t>learner will select d2 again</a:t>
            </a:r>
            <a:endParaRPr b="1"/>
          </a:p>
        </p:txBody>
      </p:sp>
      <p:graphicFrame>
        <p:nvGraphicFramePr>
          <p:cNvPr id="241" name="Google Shape;241;p42"/>
          <p:cNvGraphicFramePr/>
          <p:nvPr/>
        </p:nvGraphicFramePr>
        <p:xfrm>
          <a:off x="826100" y="3392075"/>
          <a:ext cx="3000000" cy="3000000"/>
        </p:xfrm>
        <a:graphic>
          <a:graphicData uri="http://schemas.openxmlformats.org/drawingml/2006/table">
            <a:tbl>
              <a:tblPr>
                <a:noFill/>
                <a:tableStyleId>{56BC6C21-C866-4F3F-8DF7-0B14C68518D9}</a:tableStyleId>
              </a:tblPr>
              <a:tblGrid>
                <a:gridCol w="1107275"/>
                <a:gridCol w="1107275"/>
                <a:gridCol w="1107275"/>
                <a:gridCol w="1107275"/>
              </a:tblGrid>
              <a:tr h="396200">
                <a:tc>
                  <a:txBody>
                    <a:bodyPr/>
                    <a:lstStyle/>
                    <a:p>
                      <a:pPr indent="0" lvl="0" marL="0" rtl="0" algn="l">
                        <a:spcBef>
                          <a:spcPts val="0"/>
                        </a:spcBef>
                        <a:spcAft>
                          <a:spcPts val="0"/>
                        </a:spcAft>
                        <a:buNone/>
                      </a:pPr>
                      <a:r>
                        <a:rPr b="1" lang="en">
                          <a:solidFill>
                            <a:srgbClr val="0000FF"/>
                          </a:solidFill>
                        </a:rPr>
                        <a:t>Instances</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A</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B</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C</a:t>
                      </a:r>
                      <a:endParaRPr b="1">
                        <a:solidFill>
                          <a:srgbClr val="0000FF"/>
                        </a:solidFill>
                      </a:endParaRPr>
                    </a:p>
                  </a:txBody>
                  <a:tcPr marT="91425" marB="91425" marR="91425" marL="91425"/>
                </a:tc>
              </a:tr>
              <a:tr h="396200">
                <a:tc>
                  <a:txBody>
                    <a:bodyPr/>
                    <a:lstStyle/>
                    <a:p>
                      <a:pPr indent="0" lvl="0" marL="0" rtl="0" algn="l">
                        <a:spcBef>
                          <a:spcPts val="0"/>
                        </a:spcBef>
                        <a:spcAft>
                          <a:spcPts val="0"/>
                        </a:spcAft>
                        <a:buNone/>
                      </a:pPr>
                      <a:r>
                        <a:rPr lang="en"/>
                        <a:t>d1</a:t>
                      </a:r>
                      <a:endParaRPr/>
                    </a:p>
                  </a:txBody>
                  <a:tcPr marT="91425" marB="91425" marR="91425" marL="91425"/>
                </a:tc>
                <a:tc>
                  <a:txBody>
                    <a:bodyPr/>
                    <a:lstStyle/>
                    <a:p>
                      <a:pPr indent="0" lvl="0" marL="0" rtl="0" algn="l">
                        <a:spcBef>
                          <a:spcPts val="0"/>
                        </a:spcBef>
                        <a:spcAft>
                          <a:spcPts val="0"/>
                        </a:spcAft>
                        <a:buNone/>
                      </a:pPr>
                      <a:r>
                        <a:rPr lang="en"/>
                        <a:t>0.9</a:t>
                      </a:r>
                      <a:endParaRPr/>
                    </a:p>
                  </a:txBody>
                  <a:tcPr marT="91425" marB="91425" marR="91425" marL="91425"/>
                </a:tc>
                <a:tc>
                  <a:txBody>
                    <a:bodyPr/>
                    <a:lstStyle/>
                    <a:p>
                      <a:pPr indent="0" lvl="0" marL="0" rtl="0" algn="l">
                        <a:spcBef>
                          <a:spcPts val="0"/>
                        </a:spcBef>
                        <a:spcAft>
                          <a:spcPts val="0"/>
                        </a:spcAft>
                        <a:buNone/>
                      </a:pPr>
                      <a:r>
                        <a:rPr lang="en"/>
                        <a:t>0.09</a:t>
                      </a:r>
                      <a:endParaRPr/>
                    </a:p>
                  </a:txBody>
                  <a:tcPr marT="91425" marB="91425" marR="91425" marL="91425"/>
                </a:tc>
                <a:tc>
                  <a:txBody>
                    <a:bodyPr/>
                    <a:lstStyle/>
                    <a:p>
                      <a:pPr indent="0" lvl="0" marL="0" rtl="0" algn="l">
                        <a:spcBef>
                          <a:spcPts val="0"/>
                        </a:spcBef>
                        <a:spcAft>
                          <a:spcPts val="0"/>
                        </a:spcAft>
                        <a:buNone/>
                      </a:pPr>
                      <a:r>
                        <a:rPr lang="en"/>
                        <a:t>0.01</a:t>
                      </a:r>
                      <a:endParaRPr/>
                    </a:p>
                  </a:txBody>
                  <a:tcPr marT="91425" marB="91425" marR="91425" marL="91425"/>
                </a:tc>
              </a:tr>
              <a:tr h="396200">
                <a:tc>
                  <a:txBody>
                    <a:bodyPr/>
                    <a:lstStyle/>
                    <a:p>
                      <a:pPr indent="0" lvl="0" marL="0" rtl="0" algn="l">
                        <a:spcBef>
                          <a:spcPts val="0"/>
                        </a:spcBef>
                        <a:spcAft>
                          <a:spcPts val="0"/>
                        </a:spcAft>
                        <a:buNone/>
                      </a:pPr>
                      <a:r>
                        <a:rPr lang="en"/>
                        <a:t>d2</a:t>
                      </a:r>
                      <a:endParaRPr/>
                    </a:p>
                  </a:txBody>
                  <a:tcPr marT="91425" marB="91425" marR="91425" marL="91425"/>
                </a:tc>
                <a:tc>
                  <a:txBody>
                    <a:bodyPr/>
                    <a:lstStyle/>
                    <a:p>
                      <a:pPr indent="0" lvl="0" marL="0" rtl="0" algn="l">
                        <a:spcBef>
                          <a:spcPts val="0"/>
                        </a:spcBef>
                        <a:spcAft>
                          <a:spcPts val="0"/>
                        </a:spcAft>
                        <a:buNone/>
                      </a:pPr>
                      <a:r>
                        <a:rPr lang="en"/>
                        <a:t>0.2</a:t>
                      </a:r>
                      <a:endParaRPr/>
                    </a:p>
                  </a:txBody>
                  <a:tcPr marT="91425" marB="91425" marR="91425" marL="91425"/>
                </a:tc>
                <a:tc>
                  <a:txBody>
                    <a:bodyPr/>
                    <a:lstStyle/>
                    <a:p>
                      <a:pPr indent="0" lvl="0" marL="0" rtl="0" algn="l">
                        <a:spcBef>
                          <a:spcPts val="0"/>
                        </a:spcBef>
                        <a:spcAft>
                          <a:spcPts val="0"/>
                        </a:spcAft>
                        <a:buNone/>
                      </a:pPr>
                      <a:r>
                        <a:rPr lang="en"/>
                        <a:t>0.5</a:t>
                      </a:r>
                      <a:endParaRPr/>
                    </a:p>
                  </a:txBody>
                  <a:tcPr marT="91425" marB="91425" marR="91425" marL="91425"/>
                </a:tc>
                <a:tc>
                  <a:txBody>
                    <a:bodyPr/>
                    <a:lstStyle/>
                    <a:p>
                      <a:pPr indent="0" lvl="0" marL="0" rtl="0" algn="l">
                        <a:spcBef>
                          <a:spcPts val="0"/>
                        </a:spcBef>
                        <a:spcAft>
                          <a:spcPts val="0"/>
                        </a:spcAft>
                        <a:buNone/>
                      </a:pPr>
                      <a:r>
                        <a:rPr lang="en"/>
                        <a:t>0.3</a:t>
                      </a:r>
                      <a:endParaRPr/>
                    </a:p>
                  </a:txBody>
                  <a:tcPr marT="91425" marB="91425" marR="91425" marL="91425"/>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Entropy Sampling </a:t>
            </a:r>
            <a:endParaRPr/>
          </a:p>
        </p:txBody>
      </p:sp>
      <p:sp>
        <p:nvSpPr>
          <p:cNvPr id="247" name="Google Shape;247;p43"/>
          <p:cNvSpPr txBox="1"/>
          <p:nvPr>
            <p:ph idx="1" type="body"/>
          </p:nvPr>
        </p:nvSpPr>
        <p:spPr>
          <a:xfrm>
            <a:off x="311700" y="1152475"/>
            <a:ext cx="8520600" cy="2338200"/>
          </a:xfrm>
          <a:prstGeom prst="rect">
            <a:avLst/>
          </a:prstGeom>
        </p:spPr>
        <p:txBody>
          <a:bodyPr anchorCtr="0" anchor="t" bIns="91425" lIns="91425" spcFirstLastPara="1" rIns="91425" wrap="square" tIns="91425">
            <a:normAutofit fontScale="85000" lnSpcReduction="20000"/>
          </a:bodyPr>
          <a:lstStyle/>
          <a:p>
            <a:pPr indent="-325755" lvl="0" marL="457200" marR="0" rtl="0" algn="l">
              <a:lnSpc>
                <a:spcPct val="115000"/>
              </a:lnSpc>
              <a:spcBef>
                <a:spcPts val="0"/>
              </a:spcBef>
              <a:spcAft>
                <a:spcPts val="0"/>
              </a:spcAft>
              <a:buClr>
                <a:srgbClr val="FF0000"/>
              </a:buClr>
              <a:buSzPct val="100000"/>
              <a:buChar char="■"/>
            </a:pPr>
            <a:r>
              <a:rPr lang="en"/>
              <a:t>I</a:t>
            </a:r>
            <a:r>
              <a:rPr lang="en"/>
              <a:t>n order to utilize all the possible label probabilities, you use a popular measure called </a:t>
            </a:r>
            <a:r>
              <a:rPr b="1" lang="en"/>
              <a:t>entropy</a:t>
            </a:r>
            <a:r>
              <a:rPr lang="en"/>
              <a:t>. </a:t>
            </a:r>
            <a:endParaRPr/>
          </a:p>
          <a:p>
            <a:pPr indent="-325755" lvl="0" marL="457200" marR="0" rtl="0" algn="l">
              <a:lnSpc>
                <a:spcPct val="115000"/>
              </a:lnSpc>
              <a:spcBef>
                <a:spcPts val="0"/>
              </a:spcBef>
              <a:spcAft>
                <a:spcPts val="0"/>
              </a:spcAft>
              <a:buClr>
                <a:srgbClr val="FF0000"/>
              </a:buClr>
              <a:buSzPct val="100000"/>
              <a:buChar char="■"/>
            </a:pPr>
            <a:r>
              <a:rPr lang="en"/>
              <a:t>entropy as an </a:t>
            </a:r>
            <a:r>
              <a:rPr b="1" lang="en"/>
              <a:t>uncertainty measure</a:t>
            </a:r>
            <a:r>
              <a:rPr lang="en"/>
              <a:t>. This way we can measure the amount of information that the probability distribution over all the labels withholds. And we pick that entry which maximizes this information</a:t>
            </a:r>
            <a:endParaRPr/>
          </a:p>
          <a:p>
            <a:pPr indent="-325755" lvl="0" marL="457200" marR="0" rtl="0" algn="l">
              <a:lnSpc>
                <a:spcPct val="115000"/>
              </a:lnSpc>
              <a:spcBef>
                <a:spcPts val="0"/>
              </a:spcBef>
              <a:spcAft>
                <a:spcPts val="0"/>
              </a:spcAft>
              <a:buClr>
                <a:srgbClr val="FF0000"/>
              </a:buClr>
              <a:buSzPct val="100000"/>
              <a:buChar char="■"/>
            </a:pPr>
            <a:r>
              <a:rPr lang="en"/>
              <a:t>The entropy formula is applied to each instance and the instance with the largest value is queried. </a:t>
            </a:r>
            <a:endParaRPr/>
          </a:p>
          <a:p>
            <a:pPr indent="-325755" lvl="0" marL="457200" marR="0" rtl="0" algn="l">
              <a:lnSpc>
                <a:spcPct val="115000"/>
              </a:lnSpc>
              <a:spcBef>
                <a:spcPts val="0"/>
              </a:spcBef>
              <a:spcAft>
                <a:spcPts val="0"/>
              </a:spcAft>
              <a:buClr>
                <a:srgbClr val="FF0000"/>
              </a:buClr>
              <a:buSzPct val="100000"/>
              <a:buChar char="■"/>
            </a:pPr>
            <a:r>
              <a:rPr lang="en"/>
              <a:t>Using our example, </a:t>
            </a:r>
            <a:r>
              <a:rPr b="1" lang="en"/>
              <a:t>d1 has a value of 0.155</a:t>
            </a:r>
            <a:r>
              <a:rPr lang="en"/>
              <a:t> while </a:t>
            </a:r>
            <a:r>
              <a:rPr b="1" lang="en"/>
              <a:t>d2's value is 0.447</a:t>
            </a:r>
            <a:r>
              <a:rPr lang="en"/>
              <a:t> and so the learner will </a:t>
            </a:r>
            <a:r>
              <a:rPr b="1" lang="en"/>
              <a:t>select d2 once again</a:t>
            </a:r>
            <a:endParaRPr b="1"/>
          </a:p>
        </p:txBody>
      </p:sp>
      <p:graphicFrame>
        <p:nvGraphicFramePr>
          <p:cNvPr id="248" name="Google Shape;248;p43"/>
          <p:cNvGraphicFramePr/>
          <p:nvPr/>
        </p:nvGraphicFramePr>
        <p:xfrm>
          <a:off x="826100" y="3392075"/>
          <a:ext cx="3000000" cy="3000000"/>
        </p:xfrm>
        <a:graphic>
          <a:graphicData uri="http://schemas.openxmlformats.org/drawingml/2006/table">
            <a:tbl>
              <a:tblPr>
                <a:noFill/>
                <a:tableStyleId>{56BC6C21-C866-4F3F-8DF7-0B14C68518D9}</a:tableStyleId>
              </a:tblPr>
              <a:tblGrid>
                <a:gridCol w="1107275"/>
                <a:gridCol w="873925"/>
                <a:gridCol w="1117000"/>
                <a:gridCol w="1165600"/>
              </a:tblGrid>
              <a:tr h="396200">
                <a:tc>
                  <a:txBody>
                    <a:bodyPr/>
                    <a:lstStyle/>
                    <a:p>
                      <a:pPr indent="0" lvl="0" marL="0" rtl="0" algn="l">
                        <a:spcBef>
                          <a:spcPts val="0"/>
                        </a:spcBef>
                        <a:spcAft>
                          <a:spcPts val="0"/>
                        </a:spcAft>
                        <a:buNone/>
                      </a:pPr>
                      <a:r>
                        <a:rPr b="1" lang="en">
                          <a:solidFill>
                            <a:srgbClr val="0000FF"/>
                          </a:solidFill>
                        </a:rPr>
                        <a:t>Instances</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A</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B</a:t>
                      </a:r>
                      <a:endParaRPr b="1">
                        <a:solidFill>
                          <a:srgbClr val="0000FF"/>
                        </a:solidFill>
                      </a:endParaRPr>
                    </a:p>
                  </a:txBody>
                  <a:tcPr marT="91425" marB="91425" marR="91425" marL="91425"/>
                </a:tc>
                <a:tc>
                  <a:txBody>
                    <a:bodyPr/>
                    <a:lstStyle/>
                    <a:p>
                      <a:pPr indent="0" lvl="0" marL="0" rtl="0" algn="l">
                        <a:spcBef>
                          <a:spcPts val="0"/>
                        </a:spcBef>
                        <a:spcAft>
                          <a:spcPts val="0"/>
                        </a:spcAft>
                        <a:buNone/>
                      </a:pPr>
                      <a:r>
                        <a:rPr b="1" lang="en">
                          <a:solidFill>
                            <a:srgbClr val="0000FF"/>
                          </a:solidFill>
                        </a:rPr>
                        <a:t>Label C</a:t>
                      </a:r>
                      <a:endParaRPr b="1">
                        <a:solidFill>
                          <a:srgbClr val="0000FF"/>
                        </a:solidFill>
                      </a:endParaRPr>
                    </a:p>
                  </a:txBody>
                  <a:tcPr marT="91425" marB="91425" marR="91425" marL="91425"/>
                </a:tc>
              </a:tr>
              <a:tr h="396200">
                <a:tc>
                  <a:txBody>
                    <a:bodyPr/>
                    <a:lstStyle/>
                    <a:p>
                      <a:pPr indent="0" lvl="0" marL="0" rtl="0" algn="l">
                        <a:spcBef>
                          <a:spcPts val="0"/>
                        </a:spcBef>
                        <a:spcAft>
                          <a:spcPts val="0"/>
                        </a:spcAft>
                        <a:buNone/>
                      </a:pPr>
                      <a:r>
                        <a:rPr lang="en"/>
                        <a:t>d1</a:t>
                      </a:r>
                      <a:endParaRPr/>
                    </a:p>
                  </a:txBody>
                  <a:tcPr marT="91425" marB="91425" marR="91425" marL="91425"/>
                </a:tc>
                <a:tc>
                  <a:txBody>
                    <a:bodyPr/>
                    <a:lstStyle/>
                    <a:p>
                      <a:pPr indent="0" lvl="0" marL="0" rtl="0" algn="l">
                        <a:spcBef>
                          <a:spcPts val="0"/>
                        </a:spcBef>
                        <a:spcAft>
                          <a:spcPts val="0"/>
                        </a:spcAft>
                        <a:buNone/>
                      </a:pPr>
                      <a:r>
                        <a:rPr lang="en"/>
                        <a:t>0.9</a:t>
                      </a:r>
                      <a:endParaRPr/>
                    </a:p>
                  </a:txBody>
                  <a:tcPr marT="91425" marB="91425" marR="91425" marL="91425"/>
                </a:tc>
                <a:tc>
                  <a:txBody>
                    <a:bodyPr/>
                    <a:lstStyle/>
                    <a:p>
                      <a:pPr indent="0" lvl="0" marL="0" rtl="0" algn="l">
                        <a:spcBef>
                          <a:spcPts val="0"/>
                        </a:spcBef>
                        <a:spcAft>
                          <a:spcPts val="0"/>
                        </a:spcAft>
                        <a:buNone/>
                      </a:pPr>
                      <a:r>
                        <a:rPr lang="en"/>
                        <a:t>0.09</a:t>
                      </a:r>
                      <a:endParaRPr/>
                    </a:p>
                  </a:txBody>
                  <a:tcPr marT="91425" marB="91425" marR="91425" marL="91425"/>
                </a:tc>
                <a:tc>
                  <a:txBody>
                    <a:bodyPr/>
                    <a:lstStyle/>
                    <a:p>
                      <a:pPr indent="0" lvl="0" marL="0" rtl="0" algn="l">
                        <a:spcBef>
                          <a:spcPts val="0"/>
                        </a:spcBef>
                        <a:spcAft>
                          <a:spcPts val="0"/>
                        </a:spcAft>
                        <a:buNone/>
                      </a:pPr>
                      <a:r>
                        <a:rPr lang="en"/>
                        <a:t>0.01</a:t>
                      </a:r>
                      <a:endParaRPr/>
                    </a:p>
                  </a:txBody>
                  <a:tcPr marT="91425" marB="91425" marR="91425" marL="91425"/>
                </a:tc>
              </a:tr>
              <a:tr h="396200">
                <a:tc>
                  <a:txBody>
                    <a:bodyPr/>
                    <a:lstStyle/>
                    <a:p>
                      <a:pPr indent="0" lvl="0" marL="0" rtl="0" algn="l">
                        <a:spcBef>
                          <a:spcPts val="0"/>
                        </a:spcBef>
                        <a:spcAft>
                          <a:spcPts val="0"/>
                        </a:spcAft>
                        <a:buNone/>
                      </a:pPr>
                      <a:r>
                        <a:rPr lang="en"/>
                        <a:t>d2</a:t>
                      </a:r>
                      <a:endParaRPr/>
                    </a:p>
                  </a:txBody>
                  <a:tcPr marT="91425" marB="91425" marR="91425" marL="91425"/>
                </a:tc>
                <a:tc>
                  <a:txBody>
                    <a:bodyPr/>
                    <a:lstStyle/>
                    <a:p>
                      <a:pPr indent="0" lvl="0" marL="0" rtl="0" algn="l">
                        <a:spcBef>
                          <a:spcPts val="0"/>
                        </a:spcBef>
                        <a:spcAft>
                          <a:spcPts val="0"/>
                        </a:spcAft>
                        <a:buNone/>
                      </a:pPr>
                      <a:r>
                        <a:rPr lang="en"/>
                        <a:t>0.2</a:t>
                      </a:r>
                      <a:endParaRPr/>
                    </a:p>
                  </a:txBody>
                  <a:tcPr marT="91425" marB="91425" marR="91425" marL="91425"/>
                </a:tc>
                <a:tc>
                  <a:txBody>
                    <a:bodyPr/>
                    <a:lstStyle/>
                    <a:p>
                      <a:pPr indent="0" lvl="0" marL="0" rtl="0" algn="l">
                        <a:spcBef>
                          <a:spcPts val="0"/>
                        </a:spcBef>
                        <a:spcAft>
                          <a:spcPts val="0"/>
                        </a:spcAft>
                        <a:buNone/>
                      </a:pPr>
                      <a:r>
                        <a:rPr lang="en"/>
                        <a:t>0.5</a:t>
                      </a:r>
                      <a:endParaRPr/>
                    </a:p>
                  </a:txBody>
                  <a:tcPr marT="91425" marB="91425" marR="91425" marL="91425"/>
                </a:tc>
                <a:tc>
                  <a:txBody>
                    <a:bodyPr/>
                    <a:lstStyle/>
                    <a:p>
                      <a:pPr indent="0" lvl="0" marL="0" rtl="0" algn="l">
                        <a:spcBef>
                          <a:spcPts val="0"/>
                        </a:spcBef>
                        <a:spcAft>
                          <a:spcPts val="0"/>
                        </a:spcAft>
                        <a:buNone/>
                      </a:pPr>
                      <a:r>
                        <a:rPr lang="en"/>
                        <a:t>0.3</a:t>
                      </a:r>
                      <a:endParaRPr/>
                    </a:p>
                  </a:txBody>
                  <a:tcPr marT="91425" marB="91425" marR="91425" marL="91425"/>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Random Sampling</a:t>
            </a:r>
            <a:endParaRPr/>
          </a:p>
        </p:txBody>
      </p:sp>
      <p:sp>
        <p:nvSpPr>
          <p:cNvPr id="254" name="Google Shape;254;p4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Y</a:t>
            </a:r>
            <a:r>
              <a:rPr lang="en"/>
              <a:t>ou should always </a:t>
            </a:r>
            <a:r>
              <a:rPr b="1" lang="en"/>
              <a:t>annotate</a:t>
            </a:r>
            <a:r>
              <a:rPr lang="en"/>
              <a:t> some amount of </a:t>
            </a:r>
            <a:r>
              <a:rPr b="1" lang="en"/>
              <a:t>random data</a:t>
            </a:r>
            <a:r>
              <a:rPr lang="en"/>
              <a:t> to </a:t>
            </a:r>
            <a:r>
              <a:rPr b="1" lang="en"/>
              <a:t>gauge </a:t>
            </a:r>
            <a:r>
              <a:rPr lang="en"/>
              <a:t>the accuracy of your model and </a:t>
            </a:r>
            <a:r>
              <a:rPr b="1" lang="en"/>
              <a:t>compare</a:t>
            </a:r>
            <a:r>
              <a:rPr lang="en"/>
              <a:t> your active learning strategies with a baseline of </a:t>
            </a:r>
            <a:r>
              <a:rPr b="1" lang="en"/>
              <a:t>randomly selected items</a:t>
            </a:r>
            <a:endParaRPr b="1"/>
          </a:p>
          <a:p>
            <a:pPr indent="0" lvl="0" marL="457200" marR="0" rtl="0" algn="l">
              <a:lnSpc>
                <a:spcPct val="115000"/>
              </a:lnSpc>
              <a:spcBef>
                <a:spcPts val="1200"/>
              </a:spcBef>
              <a:spcAft>
                <a:spcPts val="120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Uncertainty Sampling - Exploitation</a:t>
            </a:r>
            <a:endParaRPr/>
          </a:p>
        </p:txBody>
      </p:sp>
      <p:sp>
        <p:nvSpPr>
          <p:cNvPr id="260" name="Google Shape;260;p4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marR="0" rtl="0" algn="l">
              <a:lnSpc>
                <a:spcPct val="115000"/>
              </a:lnSpc>
              <a:spcBef>
                <a:spcPts val="0"/>
              </a:spcBef>
              <a:spcAft>
                <a:spcPts val="0"/>
              </a:spcAft>
              <a:buClr>
                <a:srgbClr val="FF0000"/>
              </a:buClr>
              <a:buSzPts val="1800"/>
              <a:buChar char="■"/>
            </a:pPr>
            <a:r>
              <a:rPr lang="en"/>
              <a:t>Uncertainty sampling is the set of strategies for identifying unlabeled items that are </a:t>
            </a:r>
            <a:r>
              <a:rPr b="1" lang="en"/>
              <a:t>near a decision boundary</a:t>
            </a:r>
            <a:r>
              <a:rPr lang="en"/>
              <a:t> in your current machine learning model. If you have a binary classification task, these items will have </a:t>
            </a:r>
            <a:r>
              <a:rPr b="1" lang="en"/>
              <a:t>close to a 50% probability</a:t>
            </a:r>
            <a:r>
              <a:rPr lang="en"/>
              <a:t> of belonging  to either label; therefore, the model is called uncertain or confused</a:t>
            </a:r>
            <a:endParaRPr/>
          </a:p>
          <a:p>
            <a:pPr indent="-342900" lvl="0" marL="457200" marR="0" rtl="0" algn="l">
              <a:lnSpc>
                <a:spcPct val="115000"/>
              </a:lnSpc>
              <a:spcBef>
                <a:spcPts val="0"/>
              </a:spcBef>
              <a:spcAft>
                <a:spcPts val="0"/>
              </a:spcAft>
              <a:buClr>
                <a:srgbClr val="FF0000"/>
              </a:buClr>
              <a:buSzPts val="1800"/>
              <a:buChar char="■"/>
            </a:pPr>
            <a:r>
              <a:rPr lang="en"/>
              <a:t>These items are </a:t>
            </a:r>
            <a:r>
              <a:rPr b="1" lang="en"/>
              <a:t>most likely to be wrongly classified</a:t>
            </a:r>
            <a:r>
              <a:rPr lang="en"/>
              <a:t>, so they are the most likely to result in a label that differs from the predicted label, </a:t>
            </a:r>
            <a:r>
              <a:rPr b="1" lang="en"/>
              <a:t>moving the decision boundary </a:t>
            </a:r>
            <a:r>
              <a:rPr lang="en"/>
              <a:t>after they have been </a:t>
            </a:r>
            <a:r>
              <a:rPr b="1" lang="en"/>
              <a:t>added to the training data</a:t>
            </a:r>
            <a:r>
              <a:rPr lang="en"/>
              <a:t> and the model has been retrained</a:t>
            </a:r>
            <a:endParaRPr/>
          </a:p>
          <a:p>
            <a:pPr indent="0" lvl="0" marL="457200" marR="0" rtl="0" algn="l">
              <a:lnSpc>
                <a:spcPct val="115000"/>
              </a:lnSpc>
              <a:spcBef>
                <a:spcPts val="1200"/>
              </a:spcBef>
              <a:spcAft>
                <a:spcPts val="120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Diversity sampling - exploration</a:t>
            </a:r>
            <a:endParaRPr/>
          </a:p>
        </p:txBody>
      </p:sp>
      <p:sp>
        <p:nvSpPr>
          <p:cNvPr id="266" name="Google Shape;266;p4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marR="0" rtl="0" algn="l">
              <a:lnSpc>
                <a:spcPct val="115000"/>
              </a:lnSpc>
              <a:spcBef>
                <a:spcPts val="0"/>
              </a:spcBef>
              <a:spcAft>
                <a:spcPts val="0"/>
              </a:spcAft>
              <a:buClr>
                <a:srgbClr val="FF0000"/>
              </a:buClr>
              <a:buSzPts val="1800"/>
              <a:buChar char="■"/>
            </a:pPr>
            <a:r>
              <a:rPr b="1" lang="en"/>
              <a:t>Diversity sampling</a:t>
            </a:r>
            <a:r>
              <a:rPr lang="en"/>
              <a:t> is the set of strategies for identifying unlabeled items that are </a:t>
            </a:r>
            <a:r>
              <a:rPr b="1" lang="en"/>
              <a:t>underrepresented or unknown to the machine learning</a:t>
            </a:r>
            <a:r>
              <a:rPr lang="en"/>
              <a:t> model in its current state. </a:t>
            </a:r>
            <a:endParaRPr/>
          </a:p>
          <a:p>
            <a:pPr indent="-342900" lvl="0" marL="457200" marR="0" rtl="0" algn="l">
              <a:lnSpc>
                <a:spcPct val="115000"/>
              </a:lnSpc>
              <a:spcBef>
                <a:spcPts val="0"/>
              </a:spcBef>
              <a:spcAft>
                <a:spcPts val="0"/>
              </a:spcAft>
              <a:buClr>
                <a:srgbClr val="FF0000"/>
              </a:buClr>
              <a:buSzPts val="1800"/>
              <a:buChar char="■"/>
            </a:pPr>
            <a:r>
              <a:rPr lang="en"/>
              <a:t>The items may have </a:t>
            </a:r>
            <a:r>
              <a:rPr b="1" lang="en"/>
              <a:t>features </a:t>
            </a:r>
            <a:r>
              <a:rPr lang="en"/>
              <a:t>that are </a:t>
            </a:r>
            <a:r>
              <a:rPr b="1" lang="en"/>
              <a:t>rare in the training data</a:t>
            </a:r>
            <a:r>
              <a:rPr lang="en"/>
              <a:t>, or they might represent real world demographics that are currently under-represented in the model</a:t>
            </a:r>
            <a:endParaRPr/>
          </a:p>
          <a:p>
            <a:pPr indent="-342900" lvl="0" marL="457200" marR="0" rtl="0" algn="l">
              <a:lnSpc>
                <a:spcPct val="115000"/>
              </a:lnSpc>
              <a:spcBef>
                <a:spcPts val="0"/>
              </a:spcBef>
              <a:spcAft>
                <a:spcPts val="0"/>
              </a:spcAft>
              <a:buClr>
                <a:srgbClr val="FF0000"/>
              </a:buClr>
              <a:buSzPts val="1800"/>
              <a:buChar char="■"/>
            </a:pPr>
            <a:r>
              <a:rPr lang="en"/>
              <a:t>Although the term </a:t>
            </a:r>
            <a:r>
              <a:rPr b="1" lang="en"/>
              <a:t>uncertainty sampling</a:t>
            </a:r>
            <a:r>
              <a:rPr lang="en"/>
              <a:t> is widely used, </a:t>
            </a:r>
            <a:r>
              <a:rPr b="1" lang="en"/>
              <a:t>diversity sampling </a:t>
            </a:r>
            <a:r>
              <a:rPr lang="en"/>
              <a:t>goes by different names in different fields, such as </a:t>
            </a:r>
            <a:r>
              <a:rPr b="1" lang="en"/>
              <a:t>representative sampling</a:t>
            </a:r>
            <a:r>
              <a:rPr lang="en"/>
              <a:t>, </a:t>
            </a:r>
            <a:r>
              <a:rPr b="1" lang="en"/>
              <a:t>stratified sampling</a:t>
            </a:r>
            <a:r>
              <a:rPr lang="en"/>
              <a:t>, </a:t>
            </a:r>
            <a:r>
              <a:rPr b="1" lang="en"/>
              <a:t>outlier detection</a:t>
            </a:r>
            <a:r>
              <a:rPr lang="en"/>
              <a:t>, and </a:t>
            </a:r>
            <a:r>
              <a:rPr b="1" lang="en"/>
              <a:t>anomaly detection</a:t>
            </a:r>
            <a:endParaRPr/>
          </a:p>
          <a:p>
            <a:pPr indent="0" lvl="0" marL="457200" marR="0" rtl="0" algn="l">
              <a:lnSpc>
                <a:spcPct val="115000"/>
              </a:lnSpc>
              <a:spcBef>
                <a:spcPts val="1200"/>
              </a:spcBef>
              <a:spcAft>
                <a:spcPts val="12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Combining Uncertainty sampling and Diversity sampling</a:t>
            </a:r>
            <a:endParaRPr/>
          </a:p>
        </p:txBody>
      </p:sp>
      <p:sp>
        <p:nvSpPr>
          <p:cNvPr id="272" name="Google Shape;272;p4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Uncertainty sampling and diversity sampling have shortcomings in isolation</a:t>
            </a:r>
            <a:endParaRPr/>
          </a:p>
          <a:p>
            <a:pPr indent="-342900" lvl="0" marL="457200" marR="0" rtl="0" algn="l">
              <a:lnSpc>
                <a:spcPct val="115000"/>
              </a:lnSpc>
              <a:spcBef>
                <a:spcPts val="0"/>
              </a:spcBef>
              <a:spcAft>
                <a:spcPts val="0"/>
              </a:spcAft>
              <a:buClr>
                <a:srgbClr val="FF0000"/>
              </a:buClr>
              <a:buSzPts val="1800"/>
              <a:buChar char="■"/>
            </a:pPr>
            <a:r>
              <a:rPr lang="en"/>
              <a:t>Uncertainty sampling might focus on one part of the decision boundary</a:t>
            </a:r>
            <a:endParaRPr/>
          </a:p>
          <a:p>
            <a:pPr indent="-317500" lvl="1" marL="914400" marR="0" rtl="0" algn="l">
              <a:lnSpc>
                <a:spcPct val="115000"/>
              </a:lnSpc>
              <a:spcBef>
                <a:spcPts val="0"/>
              </a:spcBef>
              <a:spcAft>
                <a:spcPts val="0"/>
              </a:spcAft>
              <a:buClr>
                <a:srgbClr val="FF00FF"/>
              </a:buClr>
              <a:buSzPts val="1400"/>
              <a:buChar char="✓"/>
            </a:pPr>
            <a:r>
              <a:rPr lang="en"/>
              <a:t>Diversity sampling might focus on outliers that are a long distance from the boundary. </a:t>
            </a:r>
            <a:endParaRPr/>
          </a:p>
          <a:p>
            <a:pPr indent="-342900" lvl="0" marL="457200" marR="0" rtl="0" algn="l">
              <a:lnSpc>
                <a:spcPct val="115000"/>
              </a:lnSpc>
              <a:spcBef>
                <a:spcPts val="0"/>
              </a:spcBef>
              <a:spcAft>
                <a:spcPts val="0"/>
              </a:spcAft>
              <a:buClr>
                <a:srgbClr val="FF0000"/>
              </a:buClr>
              <a:buSzPts val="1800"/>
              <a:buChar char="■"/>
            </a:pPr>
            <a:r>
              <a:rPr lang="en"/>
              <a:t>So the strategies are often used together to find a selection of unlabeled items that will maximize both uncertainty and diversity</a:t>
            </a:r>
            <a:endParaRPr/>
          </a:p>
          <a:p>
            <a:pPr indent="0" lvl="0" marL="0" marR="0" rtl="0" algn="l">
              <a:lnSpc>
                <a:spcPct val="115000"/>
              </a:lnSpc>
              <a:spcBef>
                <a:spcPts val="1200"/>
              </a:spcBef>
              <a:spcAft>
                <a:spcPts val="0"/>
              </a:spcAft>
              <a:buNone/>
            </a:pPr>
            <a:r>
              <a:t/>
            </a:r>
            <a:endParaRPr/>
          </a:p>
          <a:p>
            <a:pPr indent="0" lvl="0" marL="457200" marR="0" rtl="0" algn="l">
              <a:lnSpc>
                <a:spcPct val="115000"/>
              </a:lnSpc>
              <a:spcBef>
                <a:spcPts val="1200"/>
              </a:spcBef>
              <a:spcAft>
                <a:spcPts val="120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Combining Uncertainty sampling and Diversity sampling</a:t>
            </a:r>
            <a:endParaRPr/>
          </a:p>
        </p:txBody>
      </p:sp>
      <p:pic>
        <p:nvPicPr>
          <p:cNvPr id="278" name="Google Shape;278;p48"/>
          <p:cNvPicPr preferRelativeResize="0"/>
          <p:nvPr/>
        </p:nvPicPr>
        <p:blipFill>
          <a:blip r:embed="rId3">
            <a:alphaModFix/>
          </a:blip>
          <a:stretch>
            <a:fillRect/>
          </a:stretch>
        </p:blipFill>
        <p:spPr>
          <a:xfrm>
            <a:off x="3572450" y="1017725"/>
            <a:ext cx="5259858" cy="3820976"/>
          </a:xfrm>
          <a:prstGeom prst="rect">
            <a:avLst/>
          </a:prstGeom>
          <a:noFill/>
          <a:ln>
            <a:noFill/>
          </a:ln>
        </p:spPr>
      </p:pic>
      <p:sp>
        <p:nvSpPr>
          <p:cNvPr id="279" name="Google Shape;279;p48"/>
          <p:cNvSpPr txBox="1"/>
          <p:nvPr>
            <p:ph idx="1" type="body"/>
          </p:nvPr>
        </p:nvSpPr>
        <p:spPr>
          <a:xfrm>
            <a:off x="311700" y="1152475"/>
            <a:ext cx="3037200" cy="3416400"/>
          </a:xfrm>
          <a:prstGeom prst="rect">
            <a:avLst/>
          </a:prstGeom>
        </p:spPr>
        <p:txBody>
          <a:bodyPr anchorCtr="0" anchor="t" bIns="91425" lIns="91425" spcFirstLastPara="1" rIns="91425" wrap="square" tIns="91425">
            <a:normAutofit fontScale="77500"/>
          </a:bodyPr>
          <a:lstStyle/>
          <a:p>
            <a:pPr indent="-317182" lvl="0" marL="457200" marR="0" rtl="0" algn="l">
              <a:lnSpc>
                <a:spcPct val="115000"/>
              </a:lnSpc>
              <a:spcBef>
                <a:spcPts val="0"/>
              </a:spcBef>
              <a:spcAft>
                <a:spcPts val="0"/>
              </a:spcAft>
              <a:buClr>
                <a:srgbClr val="FF0000"/>
              </a:buClr>
              <a:buSzPct val="100000"/>
              <a:buChar char="■"/>
            </a:pPr>
            <a:r>
              <a:rPr b="1" lang="en"/>
              <a:t>Top right</a:t>
            </a:r>
            <a:r>
              <a:rPr lang="en"/>
              <a:t>: uncertainty sampling</a:t>
            </a:r>
            <a:endParaRPr/>
          </a:p>
          <a:p>
            <a:pPr indent="-317182" lvl="0" marL="457200" marR="0" rtl="0" algn="l">
              <a:lnSpc>
                <a:spcPct val="115000"/>
              </a:lnSpc>
              <a:spcBef>
                <a:spcPts val="0"/>
              </a:spcBef>
              <a:spcAft>
                <a:spcPts val="0"/>
              </a:spcAft>
              <a:buClr>
                <a:srgbClr val="FF0000"/>
              </a:buClr>
              <a:buSzPct val="100000"/>
              <a:buChar char="■"/>
            </a:pPr>
            <a:r>
              <a:rPr lang="en"/>
              <a:t>These items are the most likely to be wrongly predicted, and therefore, the most likely to get a label</a:t>
            </a:r>
            <a:endParaRPr/>
          </a:p>
          <a:p>
            <a:pPr indent="-317182" lvl="0" marL="457200" marR="0" rtl="0" algn="l">
              <a:lnSpc>
                <a:spcPct val="115000"/>
              </a:lnSpc>
              <a:spcBef>
                <a:spcPts val="0"/>
              </a:spcBef>
              <a:spcAft>
                <a:spcPts val="0"/>
              </a:spcAft>
              <a:buClr>
                <a:srgbClr val="FF0000"/>
              </a:buClr>
              <a:buSzPct val="100000"/>
              <a:buChar char="■"/>
            </a:pPr>
            <a:r>
              <a:rPr lang="en"/>
              <a:t>that moves the decision boundary</a:t>
            </a:r>
            <a:endParaRPr/>
          </a:p>
          <a:p>
            <a:pPr indent="-317182" lvl="0" marL="457200" marR="0" rtl="0" algn="l">
              <a:lnSpc>
                <a:spcPct val="115000"/>
              </a:lnSpc>
              <a:spcBef>
                <a:spcPts val="0"/>
              </a:spcBef>
              <a:spcAft>
                <a:spcPts val="0"/>
              </a:spcAft>
              <a:buClr>
                <a:srgbClr val="FF0000"/>
              </a:buClr>
              <a:buSzPct val="100000"/>
              <a:buChar char="■"/>
            </a:pPr>
            <a:r>
              <a:rPr lang="en"/>
              <a:t>If all the uncertainty is in one part of the problem space, however, giving these</a:t>
            </a:r>
            <a:endParaRPr/>
          </a:p>
          <a:p>
            <a:pPr indent="-317182" lvl="0" marL="457200" marR="0" rtl="0" algn="l">
              <a:lnSpc>
                <a:spcPct val="115000"/>
              </a:lnSpc>
              <a:spcBef>
                <a:spcPts val="0"/>
              </a:spcBef>
              <a:spcAft>
                <a:spcPts val="0"/>
              </a:spcAft>
              <a:buClr>
                <a:srgbClr val="FF0000"/>
              </a:buClr>
              <a:buSzPct val="100000"/>
              <a:buChar char="■"/>
            </a:pPr>
            <a:r>
              <a:rPr lang="en"/>
              <a:t>items labels will not have a broad effect on the model</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Combining Uncertainty sampling and Diversity sampling</a:t>
            </a:r>
            <a:endParaRPr/>
          </a:p>
        </p:txBody>
      </p:sp>
      <p:pic>
        <p:nvPicPr>
          <p:cNvPr id="285" name="Google Shape;285;p49"/>
          <p:cNvPicPr preferRelativeResize="0"/>
          <p:nvPr/>
        </p:nvPicPr>
        <p:blipFill>
          <a:blip r:embed="rId3">
            <a:alphaModFix/>
          </a:blip>
          <a:stretch>
            <a:fillRect/>
          </a:stretch>
        </p:blipFill>
        <p:spPr>
          <a:xfrm>
            <a:off x="3572450" y="1017725"/>
            <a:ext cx="5259858" cy="3820976"/>
          </a:xfrm>
          <a:prstGeom prst="rect">
            <a:avLst/>
          </a:prstGeom>
          <a:noFill/>
          <a:ln>
            <a:noFill/>
          </a:ln>
        </p:spPr>
      </p:pic>
      <p:sp>
        <p:nvSpPr>
          <p:cNvPr id="286" name="Google Shape;286;p49"/>
          <p:cNvSpPr txBox="1"/>
          <p:nvPr>
            <p:ph idx="1" type="body"/>
          </p:nvPr>
        </p:nvSpPr>
        <p:spPr>
          <a:xfrm>
            <a:off x="311700" y="1152475"/>
            <a:ext cx="3037200" cy="3416400"/>
          </a:xfrm>
          <a:prstGeom prst="rect">
            <a:avLst/>
          </a:prstGeom>
        </p:spPr>
        <p:txBody>
          <a:bodyPr anchorCtr="0" anchor="t" bIns="91425" lIns="91425" spcFirstLastPara="1" rIns="91425" wrap="square" tIns="91425">
            <a:normAutofit fontScale="77500" lnSpcReduction="20000"/>
          </a:bodyPr>
          <a:lstStyle/>
          <a:p>
            <a:pPr indent="-317182" lvl="0" marL="457200" marR="0" rtl="0" algn="l">
              <a:lnSpc>
                <a:spcPct val="115000"/>
              </a:lnSpc>
              <a:spcBef>
                <a:spcPts val="0"/>
              </a:spcBef>
              <a:spcAft>
                <a:spcPts val="0"/>
              </a:spcAft>
              <a:buClr>
                <a:srgbClr val="FF0000"/>
              </a:buClr>
              <a:buSzPct val="100000"/>
              <a:buChar char="■"/>
            </a:pPr>
            <a:r>
              <a:rPr b="1" lang="en"/>
              <a:t>Bottom left</a:t>
            </a:r>
            <a:r>
              <a:rPr lang="en"/>
              <a:t>: </a:t>
            </a:r>
            <a:r>
              <a:rPr lang="en"/>
              <a:t>diversity sampling</a:t>
            </a:r>
            <a:endParaRPr/>
          </a:p>
          <a:p>
            <a:pPr indent="-317182" lvl="0" marL="457200" marR="0" rtl="0" algn="l">
              <a:lnSpc>
                <a:spcPct val="115000"/>
              </a:lnSpc>
              <a:spcBef>
                <a:spcPts val="0"/>
              </a:spcBef>
              <a:spcAft>
                <a:spcPts val="0"/>
              </a:spcAft>
              <a:buClr>
                <a:srgbClr val="FF0000"/>
              </a:buClr>
              <a:buSzPct val="100000"/>
              <a:buChar char="■"/>
            </a:pPr>
            <a:r>
              <a:rPr lang="en"/>
              <a:t>This active learning strategy is effective for selecting unlabeled items in different parts of the problem space. </a:t>
            </a:r>
            <a:endParaRPr/>
          </a:p>
          <a:p>
            <a:pPr indent="-317182" lvl="0" marL="457200" marR="0" rtl="0" algn="l">
              <a:lnSpc>
                <a:spcPct val="115000"/>
              </a:lnSpc>
              <a:spcBef>
                <a:spcPts val="0"/>
              </a:spcBef>
              <a:spcAft>
                <a:spcPts val="0"/>
              </a:spcAft>
              <a:buClr>
                <a:srgbClr val="FF0000"/>
              </a:buClr>
              <a:buSzPct val="100000"/>
              <a:buChar char="■"/>
            </a:pPr>
            <a:r>
              <a:rPr lang="en"/>
              <a:t>If the diversity is away from the decision boundary, however, these items are unlikely to be wrongly predicted, so they will not have a large effect on the model when a human gives them a label that is the same as the model predicted</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Combining Uncertainty sampling and Diversity sampling</a:t>
            </a:r>
            <a:endParaRPr/>
          </a:p>
        </p:txBody>
      </p:sp>
      <p:pic>
        <p:nvPicPr>
          <p:cNvPr id="292" name="Google Shape;292;p50"/>
          <p:cNvPicPr preferRelativeResize="0"/>
          <p:nvPr/>
        </p:nvPicPr>
        <p:blipFill>
          <a:blip r:embed="rId3">
            <a:alphaModFix/>
          </a:blip>
          <a:stretch>
            <a:fillRect/>
          </a:stretch>
        </p:blipFill>
        <p:spPr>
          <a:xfrm>
            <a:off x="3572450" y="1017725"/>
            <a:ext cx="5259858" cy="3820976"/>
          </a:xfrm>
          <a:prstGeom prst="rect">
            <a:avLst/>
          </a:prstGeom>
          <a:noFill/>
          <a:ln>
            <a:noFill/>
          </a:ln>
        </p:spPr>
      </p:pic>
      <p:sp>
        <p:nvSpPr>
          <p:cNvPr id="293" name="Google Shape;293;p50"/>
          <p:cNvSpPr txBox="1"/>
          <p:nvPr>
            <p:ph idx="1" type="body"/>
          </p:nvPr>
        </p:nvSpPr>
        <p:spPr>
          <a:xfrm>
            <a:off x="311700" y="1152475"/>
            <a:ext cx="3037200" cy="3416400"/>
          </a:xfrm>
          <a:prstGeom prst="rect">
            <a:avLst/>
          </a:prstGeom>
        </p:spPr>
        <p:txBody>
          <a:bodyPr anchorCtr="0" anchor="t" bIns="91425" lIns="91425" spcFirstLastPara="1" rIns="91425" wrap="square" tIns="91425">
            <a:normAutofit fontScale="77500" lnSpcReduction="10000"/>
          </a:bodyPr>
          <a:lstStyle/>
          <a:p>
            <a:pPr indent="-317182" lvl="0" marL="457200" marR="0" rtl="0" algn="l">
              <a:lnSpc>
                <a:spcPct val="115000"/>
              </a:lnSpc>
              <a:spcBef>
                <a:spcPts val="0"/>
              </a:spcBef>
              <a:spcAft>
                <a:spcPts val="0"/>
              </a:spcAft>
              <a:buClr>
                <a:srgbClr val="FF0000"/>
              </a:buClr>
              <a:buSzPct val="100000"/>
              <a:buChar char="■"/>
            </a:pPr>
            <a:r>
              <a:rPr b="1" lang="en"/>
              <a:t>Bottom right</a:t>
            </a:r>
            <a:r>
              <a:rPr lang="en"/>
              <a:t>: diversity sampling</a:t>
            </a:r>
            <a:endParaRPr/>
          </a:p>
          <a:p>
            <a:pPr indent="-317182" lvl="0" marL="457200" marR="0" rtl="0" algn="l">
              <a:lnSpc>
                <a:spcPct val="115000"/>
              </a:lnSpc>
              <a:spcBef>
                <a:spcPts val="0"/>
              </a:spcBef>
              <a:spcAft>
                <a:spcPts val="0"/>
              </a:spcAft>
              <a:buClr>
                <a:srgbClr val="FF0000"/>
              </a:buClr>
              <a:buSzPct val="100000"/>
              <a:buChar char="■"/>
            </a:pPr>
            <a:r>
              <a:rPr lang="en"/>
              <a:t>One possible result from combining uncertainty sampling and diversity sampling. </a:t>
            </a:r>
            <a:endParaRPr/>
          </a:p>
          <a:p>
            <a:pPr indent="-317182" lvl="0" marL="457200" marR="0" rtl="0" algn="l">
              <a:lnSpc>
                <a:spcPct val="115000"/>
              </a:lnSpc>
              <a:spcBef>
                <a:spcPts val="0"/>
              </a:spcBef>
              <a:spcAft>
                <a:spcPts val="0"/>
              </a:spcAft>
              <a:buClr>
                <a:srgbClr val="FF0000"/>
              </a:buClr>
              <a:buSzPct val="100000"/>
              <a:buChar char="■"/>
            </a:pPr>
            <a:r>
              <a:rPr lang="en"/>
              <a:t>When the strategies are combined, items are selected that are near diverse sections of the decision boundary. Therefore, we are optimizing the chance of finding items that are likely to result in a changed decision boundary</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Putting It All Together</a:t>
            </a:r>
            <a:endParaRPr/>
          </a:p>
        </p:txBody>
      </p:sp>
      <p:sp>
        <p:nvSpPr>
          <p:cNvPr id="299" name="Google Shape;299;p51"/>
          <p:cNvSpPr txBox="1"/>
          <p:nvPr>
            <p:ph idx="1" type="body"/>
          </p:nvPr>
        </p:nvSpPr>
        <p:spPr>
          <a:xfrm>
            <a:off x="311700" y="1152475"/>
            <a:ext cx="4335900" cy="3416400"/>
          </a:xfrm>
          <a:prstGeom prst="rect">
            <a:avLst/>
          </a:prstGeom>
        </p:spPr>
        <p:txBody>
          <a:bodyPr anchorCtr="0" anchor="t" bIns="91425" lIns="91425" spcFirstLastPara="1" rIns="91425" wrap="square" tIns="91425">
            <a:normAutofit fontScale="85000" lnSpcReduction="10000"/>
          </a:bodyPr>
          <a:lstStyle/>
          <a:p>
            <a:pPr indent="-325755" lvl="0" marL="457200" marR="0" rtl="0" algn="l">
              <a:lnSpc>
                <a:spcPct val="115000"/>
              </a:lnSpc>
              <a:spcBef>
                <a:spcPts val="0"/>
              </a:spcBef>
              <a:spcAft>
                <a:spcPts val="0"/>
              </a:spcAft>
              <a:buClr>
                <a:srgbClr val="FF0000"/>
              </a:buClr>
              <a:buSzPct val="100000"/>
              <a:buChar char="■"/>
            </a:pPr>
            <a:r>
              <a:rPr b="1" lang="en"/>
              <a:t>Step 0: </a:t>
            </a:r>
            <a:r>
              <a:rPr b="1" lang="en"/>
              <a:t>Gather Data</a:t>
            </a:r>
            <a:r>
              <a:rPr lang="en"/>
              <a:t>: </a:t>
            </a:r>
            <a:r>
              <a:rPr lang="en"/>
              <a:t>it is important to ensure that the dataset you gather is representative of the true distribution of the data </a:t>
            </a:r>
            <a:endParaRPr/>
          </a:p>
          <a:p>
            <a:pPr indent="-325755" lvl="0" marL="457200" marR="0" rtl="0" algn="l">
              <a:lnSpc>
                <a:spcPct val="115000"/>
              </a:lnSpc>
              <a:spcBef>
                <a:spcPts val="0"/>
              </a:spcBef>
              <a:spcAft>
                <a:spcPts val="0"/>
              </a:spcAft>
              <a:buClr>
                <a:srgbClr val="FF0000"/>
              </a:buClr>
              <a:buSzPct val="100000"/>
              <a:buChar char="■"/>
            </a:pPr>
            <a:r>
              <a:rPr lang="en"/>
              <a:t>Try to avoid a lot of skewed data. In reality it is impossible to have a totally representative sample due to limitations such as legal, time or availability</a:t>
            </a:r>
            <a:endParaRPr/>
          </a:p>
          <a:p>
            <a:pPr indent="-325755" lvl="0" marL="457200" marR="0" rtl="0" algn="l">
              <a:lnSpc>
                <a:spcPct val="115000"/>
              </a:lnSpc>
              <a:spcBef>
                <a:spcPts val="0"/>
              </a:spcBef>
              <a:spcAft>
                <a:spcPts val="0"/>
              </a:spcAft>
              <a:buClr>
                <a:srgbClr val="FF0000"/>
              </a:buClr>
              <a:buSzPct val="100000"/>
              <a:buChar char="■"/>
            </a:pPr>
            <a:r>
              <a:rPr lang="en"/>
              <a:t>In this example, you will have the following </a:t>
            </a:r>
            <a:r>
              <a:rPr b="1" lang="en"/>
              <a:t>5 data points</a:t>
            </a:r>
            <a:r>
              <a:rPr lang="en"/>
              <a:t>. </a:t>
            </a:r>
            <a:r>
              <a:rPr b="1" lang="en"/>
              <a:t>Feature A and Feature B</a:t>
            </a:r>
            <a:r>
              <a:rPr lang="en"/>
              <a:t> represent some features that a data point might have. </a:t>
            </a:r>
            <a:r>
              <a:rPr b="1" lang="en"/>
              <a:t>It is important to note that the data we gather is unlabelled</a:t>
            </a:r>
            <a:endParaRPr b="1"/>
          </a:p>
        </p:txBody>
      </p:sp>
      <p:graphicFrame>
        <p:nvGraphicFramePr>
          <p:cNvPr id="300" name="Google Shape;300;p51"/>
          <p:cNvGraphicFramePr/>
          <p:nvPr/>
        </p:nvGraphicFramePr>
        <p:xfrm>
          <a:off x="4866000" y="1619250"/>
          <a:ext cx="3000000" cy="3000000"/>
        </p:xfrm>
        <a:graphic>
          <a:graphicData uri="http://schemas.openxmlformats.org/drawingml/2006/table">
            <a:tbl>
              <a:tblPr>
                <a:noFill/>
                <a:tableStyleId>{56BC6C21-C866-4F3F-8DF7-0B14C68518D9}</a:tableStyleId>
              </a:tblPr>
              <a:tblGrid>
                <a:gridCol w="1022200"/>
                <a:gridCol w="1022200"/>
                <a:gridCol w="1022200"/>
              </a:tblGrid>
              <a:tr h="424850">
                <a:tc>
                  <a:txBody>
                    <a:bodyPr/>
                    <a:lstStyle/>
                    <a:p>
                      <a:pPr indent="0" lvl="0" marL="0" rtl="0" algn="l">
                        <a:spcBef>
                          <a:spcPts val="0"/>
                        </a:spcBef>
                        <a:spcAft>
                          <a:spcPts val="0"/>
                        </a:spcAft>
                        <a:buNone/>
                      </a:pPr>
                      <a:r>
                        <a:rPr lang="en"/>
                        <a:t>Instances</a:t>
                      </a:r>
                      <a:endParaRPr/>
                    </a:p>
                  </a:txBody>
                  <a:tcPr marT="91425" marB="91425" marR="91425" marL="91425"/>
                </a:tc>
                <a:tc>
                  <a:txBody>
                    <a:bodyPr/>
                    <a:lstStyle/>
                    <a:p>
                      <a:pPr indent="0" lvl="0" marL="0" rtl="0" algn="l">
                        <a:spcBef>
                          <a:spcPts val="0"/>
                        </a:spcBef>
                        <a:spcAft>
                          <a:spcPts val="0"/>
                        </a:spcAft>
                        <a:buNone/>
                      </a:pPr>
                      <a:r>
                        <a:rPr lang="en"/>
                        <a:t>Feature A</a:t>
                      </a:r>
                      <a:endParaRPr/>
                    </a:p>
                  </a:txBody>
                  <a:tcPr marT="91425" marB="91425" marR="91425" marL="91425"/>
                </a:tc>
                <a:tc>
                  <a:txBody>
                    <a:bodyPr/>
                    <a:lstStyle/>
                    <a:p>
                      <a:pPr indent="0" lvl="0" marL="0" rtl="0" algn="l">
                        <a:spcBef>
                          <a:spcPts val="0"/>
                        </a:spcBef>
                        <a:spcAft>
                          <a:spcPts val="0"/>
                        </a:spcAft>
                        <a:buNone/>
                      </a:pPr>
                      <a:r>
                        <a:rPr lang="en">
                          <a:solidFill>
                            <a:schemeClr val="dk1"/>
                          </a:solidFill>
                        </a:rPr>
                        <a:t>Feature B</a:t>
                      </a:r>
                      <a:endParaRPr/>
                    </a:p>
                  </a:txBody>
                  <a:tcPr marT="91425" marB="91425" marR="91425" marL="91425"/>
                </a:tc>
              </a:tr>
              <a:tr h="381000">
                <a:tc>
                  <a:txBody>
                    <a:bodyPr/>
                    <a:lstStyle/>
                    <a:p>
                      <a:pPr indent="0" lvl="0" marL="0" rtl="0" algn="l">
                        <a:spcBef>
                          <a:spcPts val="0"/>
                        </a:spcBef>
                        <a:spcAft>
                          <a:spcPts val="0"/>
                        </a:spcAft>
                        <a:buNone/>
                      </a:pPr>
                      <a:r>
                        <a:rPr lang="en"/>
                        <a:t>d1</a:t>
                      </a:r>
                      <a:endParaRPr/>
                    </a:p>
                  </a:txBody>
                  <a:tcPr marT="91425" marB="91425" marR="91425" marL="91425"/>
                </a:tc>
                <a:tc>
                  <a:txBody>
                    <a:bodyPr/>
                    <a:lstStyle/>
                    <a:p>
                      <a:pPr indent="0" lvl="0" marL="0" rtl="0" algn="l">
                        <a:spcBef>
                          <a:spcPts val="0"/>
                        </a:spcBef>
                        <a:spcAft>
                          <a:spcPts val="0"/>
                        </a:spcAft>
                        <a:buNone/>
                      </a:pPr>
                      <a:r>
                        <a:rPr lang="en"/>
                        <a:t>10</a:t>
                      </a:r>
                      <a:endParaRPr/>
                    </a:p>
                  </a:txBody>
                  <a:tcPr marT="91425" marB="91425" marR="91425" marL="91425"/>
                </a:tc>
                <a:tc>
                  <a:txBody>
                    <a:bodyPr/>
                    <a:lstStyle/>
                    <a:p>
                      <a:pPr indent="0" lvl="0" marL="0" rtl="0" algn="l">
                        <a:spcBef>
                          <a:spcPts val="0"/>
                        </a:spcBef>
                        <a:spcAft>
                          <a:spcPts val="0"/>
                        </a:spcAft>
                        <a:buNone/>
                      </a:pPr>
                      <a:r>
                        <a:rPr lang="en"/>
                        <a:t>0</a:t>
                      </a:r>
                      <a:endParaRPr/>
                    </a:p>
                  </a:txBody>
                  <a:tcPr marT="91425" marB="91425" marR="91425" marL="91425"/>
                </a:tc>
              </a:tr>
              <a:tr h="381000">
                <a:tc>
                  <a:txBody>
                    <a:bodyPr/>
                    <a:lstStyle/>
                    <a:p>
                      <a:pPr indent="0" lvl="0" marL="0" rtl="0" algn="l">
                        <a:spcBef>
                          <a:spcPts val="0"/>
                        </a:spcBef>
                        <a:spcAft>
                          <a:spcPts val="0"/>
                        </a:spcAft>
                        <a:buNone/>
                      </a:pPr>
                      <a:r>
                        <a:rPr lang="en"/>
                        <a:t>d2</a:t>
                      </a:r>
                      <a:endParaRPr/>
                    </a:p>
                  </a:txBody>
                  <a:tcPr marT="91425" marB="91425" marR="91425" marL="91425"/>
                </a:tc>
                <a:tc>
                  <a:txBody>
                    <a:bodyPr/>
                    <a:lstStyle/>
                    <a:p>
                      <a:pPr indent="0" lvl="0" marL="0" rtl="0" algn="l">
                        <a:spcBef>
                          <a:spcPts val="0"/>
                        </a:spcBef>
                        <a:spcAft>
                          <a:spcPts val="0"/>
                        </a:spcAft>
                        <a:buNone/>
                      </a:pPr>
                      <a:r>
                        <a:rPr lang="en"/>
                        <a:t>4</a:t>
                      </a:r>
                      <a:endParaRPr/>
                    </a:p>
                  </a:txBody>
                  <a:tcPr marT="91425" marB="91425" marR="91425" marL="91425"/>
                </a:tc>
                <a:tc>
                  <a:txBody>
                    <a:bodyPr/>
                    <a:lstStyle/>
                    <a:p>
                      <a:pPr indent="0" lvl="0" marL="0" rtl="0" algn="l">
                        <a:spcBef>
                          <a:spcPts val="0"/>
                        </a:spcBef>
                        <a:spcAft>
                          <a:spcPts val="0"/>
                        </a:spcAft>
                        <a:buNone/>
                      </a:pPr>
                      <a:r>
                        <a:rPr lang="en"/>
                        <a:t>9</a:t>
                      </a:r>
                      <a:endParaRPr/>
                    </a:p>
                  </a:txBody>
                  <a:tcPr marT="91425" marB="91425" marR="91425" marL="91425"/>
                </a:tc>
              </a:tr>
              <a:tr h="381000">
                <a:tc>
                  <a:txBody>
                    <a:bodyPr/>
                    <a:lstStyle/>
                    <a:p>
                      <a:pPr indent="0" lvl="0" marL="0" rtl="0" algn="l">
                        <a:spcBef>
                          <a:spcPts val="0"/>
                        </a:spcBef>
                        <a:spcAft>
                          <a:spcPts val="0"/>
                        </a:spcAft>
                        <a:buNone/>
                      </a:pPr>
                      <a:r>
                        <a:rPr lang="en"/>
                        <a:t>d3</a:t>
                      </a:r>
                      <a:endParaRPr/>
                    </a:p>
                  </a:txBody>
                  <a:tcPr marT="91425" marB="91425" marR="91425" marL="91425"/>
                </a:tc>
                <a:tc>
                  <a:txBody>
                    <a:bodyPr/>
                    <a:lstStyle/>
                    <a:p>
                      <a:pPr indent="0" lvl="0" marL="0" rtl="0" algn="l">
                        <a:spcBef>
                          <a:spcPts val="0"/>
                        </a:spcBef>
                        <a:spcAft>
                          <a:spcPts val="0"/>
                        </a:spcAft>
                        <a:buNone/>
                      </a:pPr>
                      <a:r>
                        <a:rPr lang="en"/>
                        <a:t>8</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r>
              <a:tr h="381000">
                <a:tc>
                  <a:txBody>
                    <a:bodyPr/>
                    <a:lstStyle/>
                    <a:p>
                      <a:pPr indent="0" lvl="0" marL="0" rtl="0" algn="l">
                        <a:spcBef>
                          <a:spcPts val="0"/>
                        </a:spcBef>
                        <a:spcAft>
                          <a:spcPts val="0"/>
                        </a:spcAft>
                        <a:buNone/>
                      </a:pPr>
                      <a:r>
                        <a:rPr lang="en"/>
                        <a:t>d4</a:t>
                      </a:r>
                      <a:endParaRPr/>
                    </a:p>
                  </a:txBody>
                  <a:tcPr marT="91425" marB="91425" marR="91425" marL="91425"/>
                </a:tc>
                <a:tc>
                  <a:txBody>
                    <a:bodyPr/>
                    <a:lstStyle/>
                    <a:p>
                      <a:pPr indent="0" lvl="0" marL="0" rtl="0" algn="l">
                        <a:spcBef>
                          <a:spcPts val="0"/>
                        </a:spcBef>
                        <a:spcAft>
                          <a:spcPts val="0"/>
                        </a:spcAft>
                        <a:buNone/>
                      </a:pPr>
                      <a:r>
                        <a:rPr lang="en"/>
                        <a:t>3</a:t>
                      </a:r>
                      <a:endParaRPr/>
                    </a:p>
                  </a:txBody>
                  <a:tcPr marT="91425" marB="91425" marR="91425" marL="91425"/>
                </a:tc>
                <a:tc>
                  <a:txBody>
                    <a:bodyPr/>
                    <a:lstStyle/>
                    <a:p>
                      <a:pPr indent="0" lvl="0" marL="0" rtl="0" algn="l">
                        <a:spcBef>
                          <a:spcPts val="0"/>
                        </a:spcBef>
                        <a:spcAft>
                          <a:spcPts val="0"/>
                        </a:spcAft>
                        <a:buNone/>
                      </a:pPr>
                      <a:r>
                        <a:rPr lang="en"/>
                        <a:t>3</a:t>
                      </a:r>
                      <a:endParaRPr/>
                    </a:p>
                  </a:txBody>
                  <a:tcPr marT="91425" marB="91425" marR="91425" marL="91425"/>
                </a:tc>
              </a:tr>
              <a:tr h="381000">
                <a:tc>
                  <a:txBody>
                    <a:bodyPr/>
                    <a:lstStyle/>
                    <a:p>
                      <a:pPr indent="0" lvl="0" marL="0" rtl="0" algn="l">
                        <a:spcBef>
                          <a:spcPts val="0"/>
                        </a:spcBef>
                        <a:spcAft>
                          <a:spcPts val="0"/>
                        </a:spcAft>
                        <a:buNone/>
                      </a:pPr>
                      <a:r>
                        <a:rPr lang="en"/>
                        <a:t>d5</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Passive Learning</a:t>
            </a:r>
            <a:endParaRPr/>
          </a:p>
        </p:txBody>
      </p:sp>
      <p:sp>
        <p:nvSpPr>
          <p:cNvPr id="73" name="Google Shape;73;p16"/>
          <p:cNvSpPr txBox="1"/>
          <p:nvPr>
            <p:ph idx="1" type="body"/>
          </p:nvPr>
        </p:nvSpPr>
        <p:spPr>
          <a:xfrm>
            <a:off x="311700" y="1152475"/>
            <a:ext cx="39471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Passive learning is the standard framework in which a large quantity of labeled data is passed to the algorithm, requires significant effort in labeling the entire set of data</a:t>
            </a:r>
            <a:endParaRPr>
              <a:solidFill>
                <a:schemeClr val="dk1"/>
              </a:solidFill>
            </a:endParaRPr>
          </a:p>
          <a:p>
            <a:pPr indent="0" lvl="0" marL="457200" marR="0" rtl="0" algn="l">
              <a:lnSpc>
                <a:spcPct val="115000"/>
              </a:lnSpc>
              <a:spcBef>
                <a:spcPts val="1200"/>
              </a:spcBef>
              <a:spcAft>
                <a:spcPts val="1200"/>
              </a:spcAft>
              <a:buNone/>
            </a:pPr>
            <a:r>
              <a:t/>
            </a:r>
            <a:endParaRPr/>
          </a:p>
        </p:txBody>
      </p:sp>
      <p:pic>
        <p:nvPicPr>
          <p:cNvPr id="74" name="Google Shape;74;p16"/>
          <p:cNvPicPr preferRelativeResize="0"/>
          <p:nvPr/>
        </p:nvPicPr>
        <p:blipFill>
          <a:blip r:embed="rId3">
            <a:alphaModFix/>
          </a:blip>
          <a:stretch>
            <a:fillRect/>
          </a:stretch>
        </p:blipFill>
        <p:spPr>
          <a:xfrm>
            <a:off x="4411200" y="1170125"/>
            <a:ext cx="3743325" cy="23717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Putting It All Together</a:t>
            </a:r>
            <a:endParaRPr/>
          </a:p>
        </p:txBody>
      </p:sp>
      <p:sp>
        <p:nvSpPr>
          <p:cNvPr id="306" name="Google Shape;306;p5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334327" lvl="0" marL="457200" rtl="0" algn="l">
              <a:lnSpc>
                <a:spcPct val="120000"/>
              </a:lnSpc>
              <a:spcBef>
                <a:spcPts val="2200"/>
              </a:spcBef>
              <a:spcAft>
                <a:spcPts val="0"/>
              </a:spcAft>
              <a:buClr>
                <a:srgbClr val="FF0000"/>
              </a:buClr>
              <a:buSzPct val="100000"/>
              <a:buChar char="■"/>
            </a:pPr>
            <a:r>
              <a:rPr b="1" lang="en"/>
              <a:t>Step 01: </a:t>
            </a:r>
            <a:r>
              <a:rPr b="1" lang="en"/>
              <a:t>Split into Seed and Unlabelled Datasets</a:t>
            </a:r>
            <a:r>
              <a:rPr lang="en"/>
              <a:t>: Split our data into a very </a:t>
            </a:r>
            <a:r>
              <a:rPr b="1" lang="en"/>
              <a:t>small dataset</a:t>
            </a:r>
            <a:r>
              <a:rPr lang="en"/>
              <a:t> which we will </a:t>
            </a:r>
            <a:r>
              <a:rPr b="1" lang="en"/>
              <a:t>label </a:t>
            </a:r>
            <a:r>
              <a:rPr lang="en"/>
              <a:t>and a large </a:t>
            </a:r>
            <a:r>
              <a:rPr b="1" lang="en"/>
              <a:t>unlabelled dataset</a:t>
            </a:r>
            <a:r>
              <a:rPr lang="en"/>
              <a:t>. In active learning terminology, we call this small labelled dataset the </a:t>
            </a:r>
            <a:r>
              <a:rPr b="1" lang="en"/>
              <a:t>seed</a:t>
            </a:r>
            <a:r>
              <a:rPr lang="en"/>
              <a:t>. There is </a:t>
            </a:r>
            <a:r>
              <a:rPr b="1" lang="en"/>
              <a:t>no set number or percentage</a:t>
            </a:r>
            <a:r>
              <a:rPr lang="en"/>
              <a:t> of the unlabelled data that is typically used. </a:t>
            </a:r>
            <a:endParaRPr/>
          </a:p>
          <a:p>
            <a:pPr indent="-334327" lvl="0" marL="457200" rtl="0" algn="l">
              <a:lnSpc>
                <a:spcPct val="120000"/>
              </a:lnSpc>
              <a:spcBef>
                <a:spcPts val="0"/>
              </a:spcBef>
              <a:spcAft>
                <a:spcPts val="0"/>
              </a:spcAft>
              <a:buClr>
                <a:srgbClr val="FF0000"/>
              </a:buClr>
              <a:buSzPct val="100000"/>
              <a:buChar char="■"/>
            </a:pPr>
            <a:r>
              <a:rPr lang="en"/>
              <a:t>Once you have set aside the data that you will use for the </a:t>
            </a:r>
            <a:r>
              <a:rPr b="1" lang="en"/>
              <a:t>seed</a:t>
            </a:r>
            <a:r>
              <a:rPr lang="en"/>
              <a:t>, you should </a:t>
            </a:r>
            <a:r>
              <a:rPr b="1" lang="en"/>
              <a:t>label </a:t>
            </a:r>
            <a:r>
              <a:rPr lang="en"/>
              <a:t>them</a:t>
            </a:r>
            <a:endParaRPr/>
          </a:p>
          <a:p>
            <a:pPr indent="-334327" lvl="0" marL="457200" rtl="0" algn="l">
              <a:lnSpc>
                <a:spcPct val="120000"/>
              </a:lnSpc>
              <a:spcBef>
                <a:spcPts val="0"/>
              </a:spcBef>
              <a:spcAft>
                <a:spcPts val="0"/>
              </a:spcAft>
              <a:buClr>
                <a:srgbClr val="FF0000"/>
              </a:buClr>
              <a:buSzPct val="100000"/>
              <a:buChar char="■"/>
            </a:pPr>
            <a:r>
              <a:rPr lang="en"/>
              <a:t>N.B. in most of the literature, </a:t>
            </a:r>
            <a:r>
              <a:rPr b="1" lang="en"/>
              <a:t>researchers do not use an oracle or an expert to label these instances</a:t>
            </a:r>
            <a:r>
              <a:rPr lang="en"/>
              <a:t>. Typically, they </a:t>
            </a:r>
            <a:r>
              <a:rPr b="1" lang="en"/>
              <a:t>get a dataset that is fully labelled</a:t>
            </a:r>
            <a:r>
              <a:rPr lang="en"/>
              <a:t> and use a small amount for the seed (since they already have the label) and use the rest as if they are unlabelled. </a:t>
            </a:r>
            <a:r>
              <a:rPr b="1" lang="en"/>
              <a:t>Whenever the learner selects an instance to query the oracle</a:t>
            </a:r>
            <a:r>
              <a:rPr lang="en"/>
              <a:t> with, they simply </a:t>
            </a:r>
            <a:r>
              <a:rPr b="1" lang="en"/>
              <a:t>just look up the label for the instance</a:t>
            </a:r>
            <a:endParaRPr b="1"/>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5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Putting It All Together</a:t>
            </a:r>
            <a:endParaRPr/>
          </a:p>
        </p:txBody>
      </p:sp>
      <p:sp>
        <p:nvSpPr>
          <p:cNvPr id="312" name="Google Shape;312;p53"/>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342900" lvl="0" marL="457200" rtl="0" algn="l">
              <a:lnSpc>
                <a:spcPct val="120000"/>
              </a:lnSpc>
              <a:spcBef>
                <a:spcPts val="2200"/>
              </a:spcBef>
              <a:spcAft>
                <a:spcPts val="0"/>
              </a:spcAft>
              <a:buClr>
                <a:srgbClr val="FF0000"/>
              </a:buClr>
              <a:buSzPts val="1800"/>
              <a:buChar char="■"/>
            </a:pPr>
            <a:r>
              <a:rPr lang="en"/>
              <a:t>Continuing with the example, you select two instances for the </a:t>
            </a:r>
            <a:r>
              <a:rPr b="1" lang="en"/>
              <a:t>seed</a:t>
            </a:r>
            <a:r>
              <a:rPr lang="en"/>
              <a:t>, </a:t>
            </a:r>
            <a:r>
              <a:rPr b="1" lang="en"/>
              <a:t>d1 and d3</a:t>
            </a:r>
            <a:r>
              <a:rPr lang="en"/>
              <a:t>. The possible labels in this case are </a:t>
            </a:r>
            <a:r>
              <a:rPr b="1" lang="en"/>
              <a:t>'Y'</a:t>
            </a:r>
            <a:r>
              <a:rPr lang="en"/>
              <a:t> and </a:t>
            </a:r>
            <a:r>
              <a:rPr b="1" lang="en"/>
              <a:t>'N'</a:t>
            </a:r>
            <a:endParaRPr b="1"/>
          </a:p>
        </p:txBody>
      </p:sp>
      <p:graphicFrame>
        <p:nvGraphicFramePr>
          <p:cNvPr id="313" name="Google Shape;313;p53"/>
          <p:cNvGraphicFramePr/>
          <p:nvPr/>
        </p:nvGraphicFramePr>
        <p:xfrm>
          <a:off x="4844575" y="1201325"/>
          <a:ext cx="3000000" cy="3000000"/>
        </p:xfrm>
        <a:graphic>
          <a:graphicData uri="http://schemas.openxmlformats.org/drawingml/2006/table">
            <a:tbl>
              <a:tblPr>
                <a:noFill/>
                <a:tableStyleId>{56BC6C21-C866-4F3F-8DF7-0B14C68518D9}</a:tableStyleId>
              </a:tblPr>
              <a:tblGrid>
                <a:gridCol w="1146950"/>
                <a:gridCol w="1171325"/>
                <a:gridCol w="1047600"/>
                <a:gridCol w="734725"/>
              </a:tblGrid>
              <a:tr h="609575">
                <a:tc>
                  <a:txBody>
                    <a:bodyPr/>
                    <a:lstStyle/>
                    <a:p>
                      <a:pPr indent="0" lvl="0" marL="0" rtl="0" algn="l">
                        <a:spcBef>
                          <a:spcPts val="0"/>
                        </a:spcBef>
                        <a:spcAft>
                          <a:spcPts val="0"/>
                        </a:spcAft>
                        <a:buNone/>
                      </a:pPr>
                      <a:r>
                        <a:rPr b="1" lang="en">
                          <a:solidFill>
                            <a:schemeClr val="accent1"/>
                          </a:solidFill>
                        </a:rPr>
                        <a:t>Instances</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Feature A</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Feature B</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Label</a:t>
                      </a:r>
                      <a:endParaRPr b="1">
                        <a:solidFill>
                          <a:schemeClr val="accent1"/>
                        </a:solidFill>
                      </a:endParaRPr>
                    </a:p>
                  </a:txBody>
                  <a:tcPr marT="91425" marB="91425" marR="91425" marL="91425"/>
                </a:tc>
              </a:tr>
              <a:tr h="396225">
                <a:tc>
                  <a:txBody>
                    <a:bodyPr/>
                    <a:lstStyle/>
                    <a:p>
                      <a:pPr indent="0" lvl="0" marL="0" rtl="0" algn="l">
                        <a:spcBef>
                          <a:spcPts val="0"/>
                        </a:spcBef>
                        <a:spcAft>
                          <a:spcPts val="0"/>
                        </a:spcAft>
                        <a:buNone/>
                      </a:pPr>
                      <a:r>
                        <a:rPr lang="en"/>
                        <a:t>d1</a:t>
                      </a:r>
                      <a:endParaRPr/>
                    </a:p>
                  </a:txBody>
                  <a:tcPr marT="91425" marB="91425" marR="91425" marL="91425"/>
                </a:tc>
                <a:tc>
                  <a:txBody>
                    <a:bodyPr/>
                    <a:lstStyle/>
                    <a:p>
                      <a:pPr indent="0" lvl="0" marL="0" rtl="0" algn="l">
                        <a:spcBef>
                          <a:spcPts val="0"/>
                        </a:spcBef>
                        <a:spcAft>
                          <a:spcPts val="0"/>
                        </a:spcAft>
                        <a:buNone/>
                      </a:pPr>
                      <a:r>
                        <a:rPr lang="en"/>
                        <a:t>10</a:t>
                      </a:r>
                      <a:endParaRPr/>
                    </a:p>
                  </a:txBody>
                  <a:tcPr marT="91425" marB="91425" marR="91425" marL="91425"/>
                </a:tc>
                <a:tc>
                  <a:txBody>
                    <a:bodyPr/>
                    <a:lstStyle/>
                    <a:p>
                      <a:pPr indent="0" lvl="0" marL="0" rtl="0" algn="l">
                        <a:spcBef>
                          <a:spcPts val="0"/>
                        </a:spcBef>
                        <a:spcAft>
                          <a:spcPts val="0"/>
                        </a:spcAft>
                        <a:buNone/>
                      </a:pPr>
                      <a:r>
                        <a:rPr lang="en"/>
                        <a:t>0</a:t>
                      </a:r>
                      <a:endParaRPr/>
                    </a:p>
                  </a:txBody>
                  <a:tcPr marT="91425" marB="91425" marR="91425" marL="91425"/>
                </a:tc>
                <a:tc>
                  <a:txBody>
                    <a:bodyPr/>
                    <a:lstStyle/>
                    <a:p>
                      <a:pPr indent="0" lvl="0" marL="0" rtl="0" algn="l">
                        <a:spcBef>
                          <a:spcPts val="0"/>
                        </a:spcBef>
                        <a:spcAft>
                          <a:spcPts val="0"/>
                        </a:spcAft>
                        <a:buNone/>
                      </a:pPr>
                      <a:r>
                        <a:rPr lang="en"/>
                        <a:t>Y</a:t>
                      </a:r>
                      <a:endParaRPr/>
                    </a:p>
                  </a:txBody>
                  <a:tcPr marT="91425" marB="91425" marR="91425" marL="91425"/>
                </a:tc>
              </a:tr>
              <a:tr h="396225">
                <a:tc>
                  <a:txBody>
                    <a:bodyPr/>
                    <a:lstStyle/>
                    <a:p>
                      <a:pPr indent="0" lvl="0" marL="0" rtl="0" algn="l">
                        <a:spcBef>
                          <a:spcPts val="0"/>
                        </a:spcBef>
                        <a:spcAft>
                          <a:spcPts val="0"/>
                        </a:spcAft>
                        <a:buNone/>
                      </a:pPr>
                      <a:r>
                        <a:rPr lang="en"/>
                        <a:t>d3</a:t>
                      </a:r>
                      <a:endParaRPr/>
                    </a:p>
                  </a:txBody>
                  <a:tcPr marT="91425" marB="91425" marR="91425" marL="91425"/>
                </a:tc>
                <a:tc>
                  <a:txBody>
                    <a:bodyPr/>
                    <a:lstStyle/>
                    <a:p>
                      <a:pPr indent="0" lvl="0" marL="0" rtl="0" algn="l">
                        <a:spcBef>
                          <a:spcPts val="0"/>
                        </a:spcBef>
                        <a:spcAft>
                          <a:spcPts val="0"/>
                        </a:spcAft>
                        <a:buNone/>
                      </a:pPr>
                      <a:r>
                        <a:rPr lang="en"/>
                        <a:t>8</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c>
                  <a:txBody>
                    <a:bodyPr/>
                    <a:lstStyle/>
                    <a:p>
                      <a:pPr indent="0" lvl="0" marL="0" rtl="0" algn="l">
                        <a:spcBef>
                          <a:spcPts val="0"/>
                        </a:spcBef>
                        <a:spcAft>
                          <a:spcPts val="0"/>
                        </a:spcAft>
                        <a:buNone/>
                      </a:pPr>
                      <a:r>
                        <a:rPr lang="en"/>
                        <a:t>N</a:t>
                      </a:r>
                      <a:endParaRPr/>
                    </a:p>
                  </a:txBody>
                  <a:tcPr marT="91425" marB="91425" marR="91425" marL="91425"/>
                </a:tc>
              </a:tr>
            </a:tbl>
          </a:graphicData>
        </a:graphic>
      </p:graphicFrame>
      <p:graphicFrame>
        <p:nvGraphicFramePr>
          <p:cNvPr id="314" name="Google Shape;314;p53"/>
          <p:cNvGraphicFramePr/>
          <p:nvPr/>
        </p:nvGraphicFramePr>
        <p:xfrm>
          <a:off x="4844575" y="2905100"/>
          <a:ext cx="3000000" cy="3000000"/>
        </p:xfrm>
        <a:graphic>
          <a:graphicData uri="http://schemas.openxmlformats.org/drawingml/2006/table">
            <a:tbl>
              <a:tblPr>
                <a:noFill/>
                <a:tableStyleId>{56BC6C21-C866-4F3F-8DF7-0B14C68518D9}</a:tableStyleId>
              </a:tblPr>
              <a:tblGrid>
                <a:gridCol w="1146950"/>
                <a:gridCol w="1171325"/>
                <a:gridCol w="1047600"/>
              </a:tblGrid>
              <a:tr h="609575">
                <a:tc>
                  <a:txBody>
                    <a:bodyPr/>
                    <a:lstStyle/>
                    <a:p>
                      <a:pPr indent="0" lvl="0" marL="0" rtl="0" algn="l">
                        <a:spcBef>
                          <a:spcPts val="0"/>
                        </a:spcBef>
                        <a:spcAft>
                          <a:spcPts val="0"/>
                        </a:spcAft>
                        <a:buNone/>
                      </a:pPr>
                      <a:r>
                        <a:rPr b="1" lang="en">
                          <a:solidFill>
                            <a:schemeClr val="accent1"/>
                          </a:solidFill>
                        </a:rPr>
                        <a:t>Instances</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Feature A</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Feature B</a:t>
                      </a:r>
                      <a:endParaRPr b="1">
                        <a:solidFill>
                          <a:schemeClr val="accent1"/>
                        </a:solidFill>
                      </a:endParaRPr>
                    </a:p>
                  </a:txBody>
                  <a:tcPr marT="91425" marB="91425" marR="91425" marL="91425"/>
                </a:tc>
              </a:tr>
              <a:tr h="396200">
                <a:tc>
                  <a:txBody>
                    <a:bodyPr/>
                    <a:lstStyle/>
                    <a:p>
                      <a:pPr indent="0" lvl="0" marL="0" rtl="0" algn="l">
                        <a:spcBef>
                          <a:spcPts val="0"/>
                        </a:spcBef>
                        <a:spcAft>
                          <a:spcPts val="0"/>
                        </a:spcAft>
                        <a:buNone/>
                      </a:pPr>
                      <a:r>
                        <a:rPr lang="en"/>
                        <a:t>d2</a:t>
                      </a:r>
                      <a:endParaRPr/>
                    </a:p>
                  </a:txBody>
                  <a:tcPr marT="91425" marB="91425" marR="91425" marL="91425"/>
                </a:tc>
                <a:tc>
                  <a:txBody>
                    <a:bodyPr/>
                    <a:lstStyle/>
                    <a:p>
                      <a:pPr indent="0" lvl="0" marL="0" rtl="0" algn="l">
                        <a:spcBef>
                          <a:spcPts val="0"/>
                        </a:spcBef>
                        <a:spcAft>
                          <a:spcPts val="0"/>
                        </a:spcAft>
                        <a:buNone/>
                      </a:pPr>
                      <a:r>
                        <a:rPr lang="en"/>
                        <a:t>4</a:t>
                      </a:r>
                      <a:endParaRPr/>
                    </a:p>
                  </a:txBody>
                  <a:tcPr marT="91425" marB="91425" marR="91425" marL="91425"/>
                </a:tc>
                <a:tc>
                  <a:txBody>
                    <a:bodyPr/>
                    <a:lstStyle/>
                    <a:p>
                      <a:pPr indent="0" lvl="0" marL="0" rtl="0" algn="l">
                        <a:spcBef>
                          <a:spcPts val="0"/>
                        </a:spcBef>
                        <a:spcAft>
                          <a:spcPts val="0"/>
                        </a:spcAft>
                        <a:buNone/>
                      </a:pPr>
                      <a:r>
                        <a:rPr lang="en"/>
                        <a:t>9</a:t>
                      </a:r>
                      <a:endParaRPr/>
                    </a:p>
                  </a:txBody>
                  <a:tcPr marT="91425" marB="91425" marR="91425" marL="91425"/>
                </a:tc>
              </a:tr>
              <a:tr h="396200">
                <a:tc>
                  <a:txBody>
                    <a:bodyPr/>
                    <a:lstStyle/>
                    <a:p>
                      <a:pPr indent="0" lvl="0" marL="0" rtl="0" algn="l">
                        <a:spcBef>
                          <a:spcPts val="0"/>
                        </a:spcBef>
                        <a:spcAft>
                          <a:spcPts val="0"/>
                        </a:spcAft>
                        <a:buNone/>
                      </a:pPr>
                      <a:r>
                        <a:rPr lang="en"/>
                        <a:t>d4</a:t>
                      </a:r>
                      <a:endParaRPr/>
                    </a:p>
                  </a:txBody>
                  <a:tcPr marT="91425" marB="91425" marR="91425" marL="91425"/>
                </a:tc>
                <a:tc>
                  <a:txBody>
                    <a:bodyPr/>
                    <a:lstStyle/>
                    <a:p>
                      <a:pPr indent="0" lvl="0" marL="0" rtl="0" algn="l">
                        <a:spcBef>
                          <a:spcPts val="0"/>
                        </a:spcBef>
                        <a:spcAft>
                          <a:spcPts val="0"/>
                        </a:spcAft>
                        <a:buNone/>
                      </a:pPr>
                      <a:r>
                        <a:rPr lang="en"/>
                        <a:t>3</a:t>
                      </a:r>
                      <a:endParaRPr/>
                    </a:p>
                  </a:txBody>
                  <a:tcPr marT="91425" marB="91425" marR="91425" marL="91425"/>
                </a:tc>
                <a:tc>
                  <a:txBody>
                    <a:bodyPr/>
                    <a:lstStyle/>
                    <a:p>
                      <a:pPr indent="0" lvl="0" marL="0" rtl="0" algn="l">
                        <a:spcBef>
                          <a:spcPts val="0"/>
                        </a:spcBef>
                        <a:spcAft>
                          <a:spcPts val="0"/>
                        </a:spcAft>
                        <a:buNone/>
                      </a:pPr>
                      <a:r>
                        <a:rPr lang="en"/>
                        <a:t>3</a:t>
                      </a:r>
                      <a:endParaRPr/>
                    </a:p>
                  </a:txBody>
                  <a:tcPr marT="91425" marB="91425" marR="91425" marL="91425"/>
                </a:tc>
              </a:tr>
              <a:tr h="396200">
                <a:tc>
                  <a:txBody>
                    <a:bodyPr/>
                    <a:lstStyle/>
                    <a:p>
                      <a:pPr indent="0" lvl="0" marL="0" rtl="0" algn="l">
                        <a:spcBef>
                          <a:spcPts val="0"/>
                        </a:spcBef>
                        <a:spcAft>
                          <a:spcPts val="0"/>
                        </a:spcAft>
                        <a:buNone/>
                      </a:pPr>
                      <a:r>
                        <a:rPr lang="en"/>
                        <a:t>d5</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Putting It All Together</a:t>
            </a:r>
            <a:endParaRPr/>
          </a:p>
        </p:txBody>
      </p:sp>
      <p:sp>
        <p:nvSpPr>
          <p:cNvPr id="320" name="Google Shape;320;p5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20000"/>
              </a:lnSpc>
              <a:spcBef>
                <a:spcPts val="2200"/>
              </a:spcBef>
              <a:spcAft>
                <a:spcPts val="0"/>
              </a:spcAft>
              <a:buClr>
                <a:srgbClr val="FF0000"/>
              </a:buClr>
              <a:buSzPts val="1800"/>
              <a:buChar char="■"/>
            </a:pPr>
            <a:r>
              <a:rPr b="1" lang="en"/>
              <a:t>Step 02:Train the model</a:t>
            </a:r>
            <a:r>
              <a:rPr lang="en"/>
              <a:t>: </a:t>
            </a:r>
            <a:r>
              <a:rPr lang="en"/>
              <a:t>After splitting our data, you use the seed to train our learner like a normal machine learning project</a:t>
            </a:r>
            <a:endParaRPr/>
          </a:p>
          <a:p>
            <a:pPr indent="-342900" lvl="0" marL="457200" marR="0" rtl="0" algn="l">
              <a:lnSpc>
                <a:spcPct val="120000"/>
              </a:lnSpc>
              <a:spcBef>
                <a:spcPts val="0"/>
              </a:spcBef>
              <a:spcAft>
                <a:spcPts val="0"/>
              </a:spcAft>
              <a:buClr>
                <a:srgbClr val="FF0000"/>
              </a:buClr>
              <a:buSzPts val="1800"/>
              <a:buChar char="■"/>
            </a:pPr>
            <a:r>
              <a:rPr lang="en"/>
              <a:t>you would use models that give a </a:t>
            </a:r>
            <a:r>
              <a:rPr b="1" lang="en"/>
              <a:t>probabilistic response</a:t>
            </a:r>
            <a:r>
              <a:rPr lang="en"/>
              <a:t> to whether an </a:t>
            </a:r>
            <a:r>
              <a:rPr b="1" lang="en"/>
              <a:t>instance </a:t>
            </a:r>
            <a:r>
              <a:rPr lang="en"/>
              <a:t>has a particular label, as you </a:t>
            </a:r>
            <a:r>
              <a:rPr b="1" lang="en"/>
              <a:t>use these probabilities</a:t>
            </a:r>
            <a:r>
              <a:rPr lang="en"/>
              <a:t> for the query strategies</a:t>
            </a:r>
            <a:endParaRPr/>
          </a:p>
          <a:p>
            <a:pPr indent="-342900" lvl="0" marL="457200" marR="0" rtl="0" algn="l">
              <a:lnSpc>
                <a:spcPct val="120000"/>
              </a:lnSpc>
              <a:spcBef>
                <a:spcPts val="0"/>
              </a:spcBef>
              <a:spcAft>
                <a:spcPts val="0"/>
              </a:spcAft>
              <a:buClr>
                <a:srgbClr val="FF0000"/>
              </a:buClr>
              <a:buSzPts val="1800"/>
              <a:buChar char="■"/>
            </a:pPr>
            <a:r>
              <a:rPr lang="en"/>
              <a:t>use any classifier you want and you will train on your two labelled instances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Putting It All Together</a:t>
            </a:r>
            <a:endParaRPr/>
          </a:p>
        </p:txBody>
      </p:sp>
      <p:sp>
        <p:nvSpPr>
          <p:cNvPr id="326" name="Google Shape;326;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marR="0" rtl="0" algn="l">
              <a:lnSpc>
                <a:spcPct val="120000"/>
              </a:lnSpc>
              <a:spcBef>
                <a:spcPts val="2200"/>
              </a:spcBef>
              <a:spcAft>
                <a:spcPts val="0"/>
              </a:spcAft>
              <a:buClr>
                <a:srgbClr val="FF0000"/>
              </a:buClr>
              <a:buSzPts val="1800"/>
              <a:buChar char="■"/>
            </a:pPr>
            <a:r>
              <a:rPr b="1" lang="en"/>
              <a:t>Step 03: </a:t>
            </a:r>
            <a:r>
              <a:rPr b="1" lang="en"/>
              <a:t>Choose unlabelled instances</a:t>
            </a:r>
            <a:r>
              <a:rPr lang="en"/>
              <a:t>: Once you have trained your learner, you are now </a:t>
            </a:r>
            <a:r>
              <a:rPr b="1" lang="en"/>
              <a:t>ready to select </a:t>
            </a:r>
            <a:r>
              <a:rPr lang="en"/>
              <a:t>an instance or instances to query.</a:t>
            </a:r>
            <a:endParaRPr/>
          </a:p>
          <a:p>
            <a:pPr indent="-342900" lvl="0" marL="457200" marR="0" rtl="0" algn="l">
              <a:lnSpc>
                <a:spcPct val="120000"/>
              </a:lnSpc>
              <a:spcBef>
                <a:spcPts val="0"/>
              </a:spcBef>
              <a:spcAft>
                <a:spcPts val="0"/>
              </a:spcAft>
              <a:buClr>
                <a:srgbClr val="FF0000"/>
              </a:buClr>
              <a:buSzPts val="1800"/>
              <a:buChar char="■"/>
            </a:pPr>
            <a:r>
              <a:rPr lang="en"/>
              <a:t>You would have to determine the </a:t>
            </a:r>
            <a:r>
              <a:rPr b="1" lang="en"/>
              <a:t>type of scenario</a:t>
            </a:r>
            <a:r>
              <a:rPr lang="en"/>
              <a:t> your would like to use (that is, Membership Query Synthesis, Stream-Based Selective Sampling or Pool-Based sampling) and the query strategy</a:t>
            </a:r>
            <a:endParaRPr/>
          </a:p>
          <a:p>
            <a:pPr indent="-342900" lvl="0" marL="457200" marR="0" rtl="0" algn="l">
              <a:lnSpc>
                <a:spcPct val="120000"/>
              </a:lnSpc>
              <a:spcBef>
                <a:spcPts val="0"/>
              </a:spcBef>
              <a:spcAft>
                <a:spcPts val="0"/>
              </a:spcAft>
              <a:buClr>
                <a:srgbClr val="FF0000"/>
              </a:buClr>
              <a:buSzPts val="1800"/>
              <a:buChar char="■"/>
            </a:pPr>
            <a:r>
              <a:rPr lang="en"/>
              <a:t>You will use </a:t>
            </a:r>
            <a:r>
              <a:rPr b="1" lang="en"/>
              <a:t>pool-based sampling</a:t>
            </a:r>
            <a:r>
              <a:rPr lang="en"/>
              <a:t> with a </a:t>
            </a:r>
            <a:r>
              <a:rPr b="1" lang="en"/>
              <a:t>batch size of 2</a:t>
            </a:r>
            <a:r>
              <a:rPr lang="en"/>
              <a:t>. This means at each iteration, you will </a:t>
            </a:r>
            <a:r>
              <a:rPr b="1" lang="en"/>
              <a:t>select two instances from your unlabelled dataset</a:t>
            </a:r>
            <a:r>
              <a:rPr lang="en"/>
              <a:t> and then you add these instances to your labelled dataset. </a:t>
            </a:r>
            <a:endParaRPr/>
          </a:p>
          <a:p>
            <a:pPr indent="-342900" lvl="0" marL="457200" marR="0" rtl="0" algn="l">
              <a:lnSpc>
                <a:spcPct val="120000"/>
              </a:lnSpc>
              <a:spcBef>
                <a:spcPts val="0"/>
              </a:spcBef>
              <a:spcAft>
                <a:spcPts val="0"/>
              </a:spcAft>
              <a:buClr>
                <a:srgbClr val="FF0000"/>
              </a:buClr>
              <a:buSzPts val="1800"/>
              <a:buChar char="■"/>
            </a:pPr>
            <a:r>
              <a:rPr lang="en"/>
              <a:t>You use </a:t>
            </a:r>
            <a:r>
              <a:rPr b="1" lang="en"/>
              <a:t>least confidence</a:t>
            </a:r>
            <a:r>
              <a:rPr lang="en"/>
              <a:t> to select your instances. Your learner selects d2 and d4 whose queried labels are 'Y' and 'N', respectively</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Putting It All Together</a:t>
            </a:r>
            <a:endParaRPr/>
          </a:p>
        </p:txBody>
      </p:sp>
      <p:sp>
        <p:nvSpPr>
          <p:cNvPr id="332" name="Google Shape;332;p56"/>
          <p:cNvSpPr txBox="1"/>
          <p:nvPr>
            <p:ph idx="1" type="body"/>
          </p:nvPr>
        </p:nvSpPr>
        <p:spPr>
          <a:xfrm>
            <a:off x="311700" y="1152475"/>
            <a:ext cx="4260300" cy="3416400"/>
          </a:xfrm>
          <a:prstGeom prst="rect">
            <a:avLst/>
          </a:prstGeom>
        </p:spPr>
        <p:txBody>
          <a:bodyPr anchorCtr="0" anchor="t" bIns="91425" lIns="91425" spcFirstLastPara="1" rIns="91425" wrap="square" tIns="91425">
            <a:normAutofit fontScale="77500" lnSpcReduction="10000"/>
          </a:bodyPr>
          <a:lstStyle/>
          <a:p>
            <a:pPr indent="-317182" lvl="0" marL="457200" marR="0" rtl="0" algn="l">
              <a:lnSpc>
                <a:spcPct val="120000"/>
              </a:lnSpc>
              <a:spcBef>
                <a:spcPts val="2200"/>
              </a:spcBef>
              <a:spcAft>
                <a:spcPts val="0"/>
              </a:spcAft>
              <a:buClr>
                <a:srgbClr val="FF0000"/>
              </a:buClr>
              <a:buSzPct val="100000"/>
              <a:buChar char="■"/>
            </a:pPr>
            <a:r>
              <a:rPr b="1" lang="en"/>
              <a:t>Step 04 Stopping Criteria</a:t>
            </a:r>
            <a:r>
              <a:rPr lang="en"/>
              <a:t>: R</a:t>
            </a:r>
            <a:r>
              <a:rPr lang="en"/>
              <a:t>epeat steps 2 and 3 until some stopping criteria.</a:t>
            </a:r>
            <a:endParaRPr/>
          </a:p>
          <a:p>
            <a:pPr indent="-317182" lvl="0" marL="457200" marR="0" rtl="0" algn="l">
              <a:lnSpc>
                <a:spcPct val="120000"/>
              </a:lnSpc>
              <a:spcBef>
                <a:spcPts val="0"/>
              </a:spcBef>
              <a:spcAft>
                <a:spcPts val="0"/>
              </a:spcAft>
              <a:buClr>
                <a:srgbClr val="FF0000"/>
              </a:buClr>
              <a:buSzPct val="100000"/>
              <a:buChar char="■"/>
            </a:pPr>
            <a:r>
              <a:rPr lang="en"/>
              <a:t>One stopping criteria could be the number of instances queried, another could be the number of iterations of steps 2 and 3, you can also stop after the performance does not improve significantly above a certain threshold</a:t>
            </a:r>
            <a:endParaRPr/>
          </a:p>
          <a:p>
            <a:pPr indent="-317182" lvl="0" marL="457200" marR="0" rtl="0" algn="l">
              <a:lnSpc>
                <a:spcPct val="120000"/>
              </a:lnSpc>
              <a:spcBef>
                <a:spcPts val="0"/>
              </a:spcBef>
              <a:spcAft>
                <a:spcPts val="0"/>
              </a:spcAft>
              <a:buClr>
                <a:srgbClr val="FF0000"/>
              </a:buClr>
              <a:buSzPct val="100000"/>
              <a:buChar char="■"/>
            </a:pPr>
            <a:r>
              <a:rPr lang="en"/>
              <a:t>You can also have a </a:t>
            </a:r>
            <a:r>
              <a:rPr b="1" lang="en"/>
              <a:t>separate test dataset</a:t>
            </a:r>
            <a:r>
              <a:rPr lang="en"/>
              <a:t> that you evaluate your learner on and record its performance. This way, you can see how your </a:t>
            </a:r>
            <a:r>
              <a:rPr b="1" lang="en"/>
              <a:t>performance </a:t>
            </a:r>
            <a:r>
              <a:rPr lang="en"/>
              <a:t>on the test set </a:t>
            </a:r>
            <a:r>
              <a:rPr b="1" lang="en"/>
              <a:t>improved or stagnated</a:t>
            </a:r>
            <a:r>
              <a:rPr lang="en"/>
              <a:t> with added labelled data</a:t>
            </a:r>
            <a:endParaRPr/>
          </a:p>
        </p:txBody>
      </p:sp>
      <p:graphicFrame>
        <p:nvGraphicFramePr>
          <p:cNvPr id="333" name="Google Shape;333;p56"/>
          <p:cNvGraphicFramePr/>
          <p:nvPr/>
        </p:nvGraphicFramePr>
        <p:xfrm>
          <a:off x="4823150" y="1193175"/>
          <a:ext cx="3000000" cy="3000000"/>
        </p:xfrm>
        <a:graphic>
          <a:graphicData uri="http://schemas.openxmlformats.org/drawingml/2006/table">
            <a:tbl>
              <a:tblPr>
                <a:noFill/>
                <a:tableStyleId>{56BC6C21-C866-4F3F-8DF7-0B14C68518D9}</a:tableStyleId>
              </a:tblPr>
              <a:tblGrid>
                <a:gridCol w="1146950"/>
                <a:gridCol w="1171325"/>
                <a:gridCol w="1047600"/>
                <a:gridCol w="734725"/>
              </a:tblGrid>
              <a:tr h="609575">
                <a:tc>
                  <a:txBody>
                    <a:bodyPr/>
                    <a:lstStyle/>
                    <a:p>
                      <a:pPr indent="0" lvl="0" marL="0" rtl="0" algn="l">
                        <a:spcBef>
                          <a:spcPts val="0"/>
                        </a:spcBef>
                        <a:spcAft>
                          <a:spcPts val="0"/>
                        </a:spcAft>
                        <a:buNone/>
                      </a:pPr>
                      <a:r>
                        <a:rPr b="1" lang="en">
                          <a:solidFill>
                            <a:schemeClr val="accent1"/>
                          </a:solidFill>
                        </a:rPr>
                        <a:t>Instances</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Feature A</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Feature B</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Label</a:t>
                      </a:r>
                      <a:endParaRPr b="1">
                        <a:solidFill>
                          <a:schemeClr val="accent1"/>
                        </a:solidFill>
                      </a:endParaRPr>
                    </a:p>
                  </a:txBody>
                  <a:tcPr marT="91425" marB="91425" marR="91425" marL="91425"/>
                </a:tc>
              </a:tr>
              <a:tr h="396225">
                <a:tc>
                  <a:txBody>
                    <a:bodyPr/>
                    <a:lstStyle/>
                    <a:p>
                      <a:pPr indent="0" lvl="0" marL="0" rtl="0" algn="l">
                        <a:spcBef>
                          <a:spcPts val="0"/>
                        </a:spcBef>
                        <a:spcAft>
                          <a:spcPts val="0"/>
                        </a:spcAft>
                        <a:buNone/>
                      </a:pPr>
                      <a:r>
                        <a:rPr lang="en"/>
                        <a:t>d1</a:t>
                      </a:r>
                      <a:endParaRPr/>
                    </a:p>
                  </a:txBody>
                  <a:tcPr marT="91425" marB="91425" marR="91425" marL="91425"/>
                </a:tc>
                <a:tc>
                  <a:txBody>
                    <a:bodyPr/>
                    <a:lstStyle/>
                    <a:p>
                      <a:pPr indent="0" lvl="0" marL="0" rtl="0" algn="l">
                        <a:spcBef>
                          <a:spcPts val="0"/>
                        </a:spcBef>
                        <a:spcAft>
                          <a:spcPts val="0"/>
                        </a:spcAft>
                        <a:buNone/>
                      </a:pPr>
                      <a:r>
                        <a:rPr lang="en"/>
                        <a:t>10</a:t>
                      </a:r>
                      <a:endParaRPr/>
                    </a:p>
                  </a:txBody>
                  <a:tcPr marT="91425" marB="91425" marR="91425" marL="91425"/>
                </a:tc>
                <a:tc>
                  <a:txBody>
                    <a:bodyPr/>
                    <a:lstStyle/>
                    <a:p>
                      <a:pPr indent="0" lvl="0" marL="0" rtl="0" algn="l">
                        <a:spcBef>
                          <a:spcPts val="0"/>
                        </a:spcBef>
                        <a:spcAft>
                          <a:spcPts val="0"/>
                        </a:spcAft>
                        <a:buNone/>
                      </a:pPr>
                      <a:r>
                        <a:rPr lang="en"/>
                        <a:t>0</a:t>
                      </a:r>
                      <a:endParaRPr/>
                    </a:p>
                  </a:txBody>
                  <a:tcPr marT="91425" marB="91425" marR="91425" marL="91425"/>
                </a:tc>
                <a:tc>
                  <a:txBody>
                    <a:bodyPr/>
                    <a:lstStyle/>
                    <a:p>
                      <a:pPr indent="0" lvl="0" marL="0" rtl="0" algn="l">
                        <a:spcBef>
                          <a:spcPts val="0"/>
                        </a:spcBef>
                        <a:spcAft>
                          <a:spcPts val="0"/>
                        </a:spcAft>
                        <a:buNone/>
                      </a:pPr>
                      <a:r>
                        <a:rPr lang="en"/>
                        <a:t>Y</a:t>
                      </a:r>
                      <a:endParaRPr/>
                    </a:p>
                  </a:txBody>
                  <a:tcPr marT="91425" marB="91425" marR="91425" marL="91425"/>
                </a:tc>
              </a:tr>
              <a:tr h="396225">
                <a:tc>
                  <a:txBody>
                    <a:bodyPr/>
                    <a:lstStyle/>
                    <a:p>
                      <a:pPr indent="0" lvl="0" marL="0" rtl="0" algn="l">
                        <a:spcBef>
                          <a:spcPts val="0"/>
                        </a:spcBef>
                        <a:spcAft>
                          <a:spcPts val="0"/>
                        </a:spcAft>
                        <a:buNone/>
                      </a:pPr>
                      <a:r>
                        <a:rPr lang="en"/>
                        <a:t>d3</a:t>
                      </a:r>
                      <a:endParaRPr/>
                    </a:p>
                  </a:txBody>
                  <a:tcPr marT="91425" marB="91425" marR="91425" marL="91425"/>
                </a:tc>
                <a:tc>
                  <a:txBody>
                    <a:bodyPr/>
                    <a:lstStyle/>
                    <a:p>
                      <a:pPr indent="0" lvl="0" marL="0" rtl="0" algn="l">
                        <a:spcBef>
                          <a:spcPts val="0"/>
                        </a:spcBef>
                        <a:spcAft>
                          <a:spcPts val="0"/>
                        </a:spcAft>
                        <a:buNone/>
                      </a:pPr>
                      <a:r>
                        <a:rPr lang="en"/>
                        <a:t>8</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c>
                  <a:txBody>
                    <a:bodyPr/>
                    <a:lstStyle/>
                    <a:p>
                      <a:pPr indent="0" lvl="0" marL="0" rtl="0" algn="l">
                        <a:spcBef>
                          <a:spcPts val="0"/>
                        </a:spcBef>
                        <a:spcAft>
                          <a:spcPts val="0"/>
                        </a:spcAft>
                        <a:buNone/>
                      </a:pPr>
                      <a:r>
                        <a:rPr lang="en"/>
                        <a:t>N</a:t>
                      </a:r>
                      <a:endParaRPr/>
                    </a:p>
                  </a:txBody>
                  <a:tcPr marT="91425" marB="91425" marR="91425" marL="91425"/>
                </a:tc>
              </a:tr>
              <a:tr h="396225">
                <a:tc>
                  <a:txBody>
                    <a:bodyPr/>
                    <a:lstStyle/>
                    <a:p>
                      <a:pPr indent="0" lvl="0" marL="0" rtl="0" algn="l">
                        <a:spcBef>
                          <a:spcPts val="0"/>
                        </a:spcBef>
                        <a:spcAft>
                          <a:spcPts val="0"/>
                        </a:spcAft>
                        <a:buNone/>
                      </a:pPr>
                      <a:r>
                        <a:rPr lang="en"/>
                        <a:t>d2</a:t>
                      </a:r>
                      <a:endParaRPr/>
                    </a:p>
                  </a:txBody>
                  <a:tcPr marT="91425" marB="91425" marR="91425" marL="91425"/>
                </a:tc>
                <a:tc>
                  <a:txBody>
                    <a:bodyPr/>
                    <a:lstStyle/>
                    <a:p>
                      <a:pPr indent="0" lvl="0" marL="0" rtl="0" algn="l">
                        <a:spcBef>
                          <a:spcPts val="0"/>
                        </a:spcBef>
                        <a:spcAft>
                          <a:spcPts val="0"/>
                        </a:spcAft>
                        <a:buNone/>
                      </a:pPr>
                      <a:r>
                        <a:rPr lang="en"/>
                        <a:t>4</a:t>
                      </a:r>
                      <a:endParaRPr/>
                    </a:p>
                  </a:txBody>
                  <a:tcPr marT="91425" marB="91425" marR="91425" marL="91425"/>
                </a:tc>
                <a:tc>
                  <a:txBody>
                    <a:bodyPr/>
                    <a:lstStyle/>
                    <a:p>
                      <a:pPr indent="0" lvl="0" marL="0" rtl="0" algn="l">
                        <a:spcBef>
                          <a:spcPts val="0"/>
                        </a:spcBef>
                        <a:spcAft>
                          <a:spcPts val="0"/>
                        </a:spcAft>
                        <a:buNone/>
                      </a:pPr>
                      <a:r>
                        <a:rPr lang="en"/>
                        <a:t>9</a:t>
                      </a:r>
                      <a:endParaRPr/>
                    </a:p>
                  </a:txBody>
                  <a:tcPr marT="91425" marB="91425" marR="91425" marL="91425"/>
                </a:tc>
                <a:tc>
                  <a:txBody>
                    <a:bodyPr/>
                    <a:lstStyle/>
                    <a:p>
                      <a:pPr indent="0" lvl="0" marL="0" rtl="0" algn="l">
                        <a:spcBef>
                          <a:spcPts val="0"/>
                        </a:spcBef>
                        <a:spcAft>
                          <a:spcPts val="0"/>
                        </a:spcAft>
                        <a:buNone/>
                      </a:pPr>
                      <a:r>
                        <a:rPr lang="en"/>
                        <a:t>Y</a:t>
                      </a:r>
                      <a:endParaRPr/>
                    </a:p>
                  </a:txBody>
                  <a:tcPr marT="91425" marB="91425" marR="91425" marL="91425"/>
                </a:tc>
              </a:tr>
              <a:tr h="396225">
                <a:tc>
                  <a:txBody>
                    <a:bodyPr/>
                    <a:lstStyle/>
                    <a:p>
                      <a:pPr indent="0" lvl="0" marL="0" rtl="0" algn="l">
                        <a:spcBef>
                          <a:spcPts val="0"/>
                        </a:spcBef>
                        <a:spcAft>
                          <a:spcPts val="0"/>
                        </a:spcAft>
                        <a:buNone/>
                      </a:pPr>
                      <a:r>
                        <a:rPr lang="en"/>
                        <a:t>d4</a:t>
                      </a:r>
                      <a:endParaRPr/>
                    </a:p>
                  </a:txBody>
                  <a:tcPr marT="91425" marB="91425" marR="91425" marL="91425"/>
                </a:tc>
                <a:tc>
                  <a:txBody>
                    <a:bodyPr/>
                    <a:lstStyle/>
                    <a:p>
                      <a:pPr indent="0" lvl="0" marL="0" rtl="0" algn="l">
                        <a:spcBef>
                          <a:spcPts val="0"/>
                        </a:spcBef>
                        <a:spcAft>
                          <a:spcPts val="0"/>
                        </a:spcAft>
                        <a:buNone/>
                      </a:pPr>
                      <a:r>
                        <a:rPr lang="en"/>
                        <a:t>3</a:t>
                      </a:r>
                      <a:endParaRPr/>
                    </a:p>
                  </a:txBody>
                  <a:tcPr marT="91425" marB="91425" marR="91425" marL="91425"/>
                </a:tc>
                <a:tc>
                  <a:txBody>
                    <a:bodyPr/>
                    <a:lstStyle/>
                    <a:p>
                      <a:pPr indent="0" lvl="0" marL="0" rtl="0" algn="l">
                        <a:spcBef>
                          <a:spcPts val="0"/>
                        </a:spcBef>
                        <a:spcAft>
                          <a:spcPts val="0"/>
                        </a:spcAft>
                        <a:buNone/>
                      </a:pPr>
                      <a:r>
                        <a:rPr lang="en"/>
                        <a:t>3</a:t>
                      </a:r>
                      <a:endParaRPr/>
                    </a:p>
                  </a:txBody>
                  <a:tcPr marT="91425" marB="91425" marR="91425" marL="91425"/>
                </a:tc>
                <a:tc>
                  <a:txBody>
                    <a:bodyPr/>
                    <a:lstStyle/>
                    <a:p>
                      <a:pPr indent="0" lvl="0" marL="0" rtl="0" algn="l">
                        <a:spcBef>
                          <a:spcPts val="0"/>
                        </a:spcBef>
                        <a:spcAft>
                          <a:spcPts val="0"/>
                        </a:spcAft>
                        <a:buNone/>
                      </a:pPr>
                      <a:r>
                        <a:rPr lang="en"/>
                        <a:t>N</a:t>
                      </a:r>
                      <a:endParaRPr/>
                    </a:p>
                  </a:txBody>
                  <a:tcPr marT="91425" marB="91425" marR="91425" marL="91425"/>
                </a:tc>
              </a:tr>
            </a:tbl>
          </a:graphicData>
        </a:graphic>
      </p:graphicFrame>
      <p:graphicFrame>
        <p:nvGraphicFramePr>
          <p:cNvPr id="334" name="Google Shape;334;p56"/>
          <p:cNvGraphicFramePr/>
          <p:nvPr/>
        </p:nvGraphicFramePr>
        <p:xfrm>
          <a:off x="4930300" y="3563100"/>
          <a:ext cx="3000000" cy="3000000"/>
        </p:xfrm>
        <a:graphic>
          <a:graphicData uri="http://schemas.openxmlformats.org/drawingml/2006/table">
            <a:tbl>
              <a:tblPr>
                <a:noFill/>
                <a:tableStyleId>{56BC6C21-C866-4F3F-8DF7-0B14C68518D9}</a:tableStyleId>
              </a:tblPr>
              <a:tblGrid>
                <a:gridCol w="1146950"/>
                <a:gridCol w="1171325"/>
                <a:gridCol w="1047600"/>
              </a:tblGrid>
              <a:tr h="459550">
                <a:tc>
                  <a:txBody>
                    <a:bodyPr/>
                    <a:lstStyle/>
                    <a:p>
                      <a:pPr indent="0" lvl="0" marL="0" rtl="0" algn="l">
                        <a:spcBef>
                          <a:spcPts val="0"/>
                        </a:spcBef>
                        <a:spcAft>
                          <a:spcPts val="0"/>
                        </a:spcAft>
                        <a:buNone/>
                      </a:pPr>
                      <a:r>
                        <a:rPr b="1" lang="en">
                          <a:solidFill>
                            <a:schemeClr val="accent1"/>
                          </a:solidFill>
                        </a:rPr>
                        <a:t>Instances</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Feature A</a:t>
                      </a:r>
                      <a:endParaRPr b="1">
                        <a:solidFill>
                          <a:schemeClr val="accent1"/>
                        </a:solidFill>
                      </a:endParaRPr>
                    </a:p>
                  </a:txBody>
                  <a:tcPr marT="91425" marB="91425" marR="91425" marL="91425"/>
                </a:tc>
                <a:tc>
                  <a:txBody>
                    <a:bodyPr/>
                    <a:lstStyle/>
                    <a:p>
                      <a:pPr indent="0" lvl="0" marL="0" rtl="0" algn="l">
                        <a:spcBef>
                          <a:spcPts val="0"/>
                        </a:spcBef>
                        <a:spcAft>
                          <a:spcPts val="0"/>
                        </a:spcAft>
                        <a:buNone/>
                      </a:pPr>
                      <a:r>
                        <a:rPr b="1" lang="en">
                          <a:solidFill>
                            <a:schemeClr val="accent1"/>
                          </a:solidFill>
                        </a:rPr>
                        <a:t>Feature B</a:t>
                      </a:r>
                      <a:endParaRPr b="1">
                        <a:solidFill>
                          <a:schemeClr val="accent1"/>
                        </a:solidFill>
                      </a:endParaRPr>
                    </a:p>
                  </a:txBody>
                  <a:tcPr marT="91425" marB="91425" marR="91425" marL="91425"/>
                </a:tc>
              </a:tr>
              <a:tr h="396200">
                <a:tc>
                  <a:txBody>
                    <a:bodyPr/>
                    <a:lstStyle/>
                    <a:p>
                      <a:pPr indent="0" lvl="0" marL="0" rtl="0" algn="l">
                        <a:spcBef>
                          <a:spcPts val="0"/>
                        </a:spcBef>
                        <a:spcAft>
                          <a:spcPts val="0"/>
                        </a:spcAft>
                        <a:buNone/>
                      </a:pPr>
                      <a:r>
                        <a:rPr lang="en"/>
                        <a:t>d5</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c>
                  <a:txBody>
                    <a:bodyPr/>
                    <a:lstStyle/>
                    <a:p>
                      <a:pPr indent="0" lvl="0" marL="0" rtl="0" algn="l">
                        <a:spcBef>
                          <a:spcPts val="0"/>
                        </a:spcBef>
                        <a:spcAft>
                          <a:spcPts val="0"/>
                        </a:spcAft>
                        <a:buNone/>
                      </a:pPr>
                      <a:r>
                        <a:rPr lang="en"/>
                        <a:t>5</a:t>
                      </a:r>
                      <a:endParaRPr/>
                    </a:p>
                  </a:txBody>
                  <a:tcPr marT="91425" marB="91425" marR="91425" marL="91425"/>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Put it simply,...</a:t>
            </a:r>
            <a:endParaRPr/>
          </a:p>
        </p:txBody>
      </p:sp>
      <p:sp>
        <p:nvSpPr>
          <p:cNvPr id="340" name="Google Shape;340;p57"/>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342900" lvl="0" marL="457200" marR="0" rtl="0" algn="l">
              <a:lnSpc>
                <a:spcPct val="120000"/>
              </a:lnSpc>
              <a:spcBef>
                <a:spcPts val="2200"/>
              </a:spcBef>
              <a:spcAft>
                <a:spcPts val="0"/>
              </a:spcAft>
              <a:buClr>
                <a:srgbClr val="FF0000"/>
              </a:buClr>
              <a:buSzPts val="1800"/>
              <a:buChar char="■"/>
            </a:pPr>
            <a:r>
              <a:rPr b="1" lang="en"/>
              <a:t>U</a:t>
            </a:r>
            <a:r>
              <a:rPr lang="en"/>
              <a:t>: unlabeled dataset</a:t>
            </a:r>
            <a:endParaRPr/>
          </a:p>
          <a:p>
            <a:pPr indent="-342900" lvl="0" marL="457200" marR="0" rtl="0" algn="l">
              <a:lnSpc>
                <a:spcPct val="120000"/>
              </a:lnSpc>
              <a:spcBef>
                <a:spcPts val="0"/>
              </a:spcBef>
              <a:spcAft>
                <a:spcPts val="0"/>
              </a:spcAft>
              <a:buClr>
                <a:srgbClr val="FF0000"/>
              </a:buClr>
              <a:buSzPts val="1800"/>
              <a:buChar char="■"/>
            </a:pPr>
            <a:r>
              <a:rPr lang="en"/>
              <a:t>At the beginning of the process we randomly pick a few entries and we forward them to the human oracle to be labeled (</a:t>
            </a:r>
            <a:r>
              <a:rPr b="1" lang="en"/>
              <a:t>askOracle</a:t>
            </a:r>
            <a:r>
              <a:rPr lang="en"/>
              <a:t>). </a:t>
            </a:r>
            <a:endParaRPr/>
          </a:p>
          <a:p>
            <a:pPr indent="-342900" lvl="0" marL="457200" marR="0" rtl="0" algn="l">
              <a:lnSpc>
                <a:spcPct val="120000"/>
              </a:lnSpc>
              <a:spcBef>
                <a:spcPts val="0"/>
              </a:spcBef>
              <a:spcAft>
                <a:spcPts val="0"/>
              </a:spcAft>
              <a:buClr>
                <a:srgbClr val="FF0000"/>
              </a:buClr>
              <a:buSzPts val="1800"/>
              <a:buChar char="■"/>
            </a:pPr>
            <a:r>
              <a:rPr lang="en"/>
              <a:t>Then, in </a:t>
            </a:r>
            <a:r>
              <a:rPr b="1" lang="en"/>
              <a:t>generateQuery</a:t>
            </a:r>
            <a:r>
              <a:rPr lang="en"/>
              <a:t> we </a:t>
            </a:r>
            <a:r>
              <a:rPr b="1" lang="en"/>
              <a:t>use the model</a:t>
            </a:r>
            <a:r>
              <a:rPr lang="en"/>
              <a:t> to predict labels for all of the samples that don’t have one yet</a:t>
            </a:r>
            <a:endParaRPr/>
          </a:p>
        </p:txBody>
      </p:sp>
      <p:pic>
        <p:nvPicPr>
          <p:cNvPr id="341" name="Google Shape;341;p57"/>
          <p:cNvPicPr preferRelativeResize="0"/>
          <p:nvPr/>
        </p:nvPicPr>
        <p:blipFill>
          <a:blip r:embed="rId3">
            <a:alphaModFix/>
          </a:blip>
          <a:stretch>
            <a:fillRect/>
          </a:stretch>
        </p:blipFill>
        <p:spPr>
          <a:xfrm>
            <a:off x="4724400" y="1170125"/>
            <a:ext cx="3905250" cy="24479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Put it simply,...</a:t>
            </a:r>
            <a:endParaRPr/>
          </a:p>
        </p:txBody>
      </p:sp>
      <p:sp>
        <p:nvSpPr>
          <p:cNvPr id="347" name="Google Shape;347;p58"/>
          <p:cNvSpPr txBox="1"/>
          <p:nvPr>
            <p:ph idx="1" type="body"/>
          </p:nvPr>
        </p:nvSpPr>
        <p:spPr>
          <a:xfrm>
            <a:off x="311700" y="1152475"/>
            <a:ext cx="4260300" cy="3416400"/>
          </a:xfrm>
          <a:prstGeom prst="rect">
            <a:avLst/>
          </a:prstGeom>
        </p:spPr>
        <p:txBody>
          <a:bodyPr anchorCtr="0" anchor="t" bIns="91425" lIns="91425" spcFirstLastPara="1" rIns="91425" wrap="square" tIns="91425">
            <a:normAutofit fontScale="92500" lnSpcReduction="10000"/>
          </a:bodyPr>
          <a:lstStyle/>
          <a:p>
            <a:pPr indent="-334327" lvl="0" marL="457200" marR="0" rtl="0" algn="l">
              <a:lnSpc>
                <a:spcPct val="120000"/>
              </a:lnSpc>
              <a:spcBef>
                <a:spcPts val="2200"/>
              </a:spcBef>
              <a:spcAft>
                <a:spcPts val="0"/>
              </a:spcAft>
              <a:buClr>
                <a:srgbClr val="FF0000"/>
              </a:buClr>
              <a:buSzPct val="100000"/>
              <a:buChar char="■"/>
            </a:pPr>
            <a:r>
              <a:rPr lang="en"/>
              <a:t>Remember that we said earlier that the algorithm asks questions?: “</a:t>
            </a:r>
            <a:r>
              <a:rPr b="1" lang="en"/>
              <a:t>Are y’ the correct labels for the entries in X’ ?</a:t>
            </a:r>
            <a:r>
              <a:rPr lang="en"/>
              <a:t>”. </a:t>
            </a:r>
            <a:endParaRPr/>
          </a:p>
          <a:p>
            <a:pPr indent="-334327" lvl="0" marL="457200" marR="0" rtl="0" algn="l">
              <a:lnSpc>
                <a:spcPct val="120000"/>
              </a:lnSpc>
              <a:spcBef>
                <a:spcPts val="0"/>
              </a:spcBef>
              <a:spcAft>
                <a:spcPts val="0"/>
              </a:spcAft>
              <a:buClr>
                <a:srgbClr val="FF0000"/>
              </a:buClr>
              <a:buSzPct val="100000"/>
              <a:buChar char="■"/>
            </a:pPr>
            <a:r>
              <a:rPr lang="en"/>
              <a:t>The corrected labels l are added to the set of known labels y and the samples X’ (the most informative) are added to X and removed from U. </a:t>
            </a:r>
            <a:endParaRPr/>
          </a:p>
          <a:p>
            <a:pPr indent="-334327" lvl="0" marL="457200" marR="0" rtl="0" algn="l">
              <a:lnSpc>
                <a:spcPct val="120000"/>
              </a:lnSpc>
              <a:spcBef>
                <a:spcPts val="0"/>
              </a:spcBef>
              <a:spcAft>
                <a:spcPts val="0"/>
              </a:spcAft>
              <a:buClr>
                <a:srgbClr val="FF0000"/>
              </a:buClr>
              <a:buSzPct val="100000"/>
              <a:buChar char="■"/>
            </a:pPr>
            <a:r>
              <a:rPr lang="en"/>
              <a:t>The process continues until the model performs well enough or we end up without any unlabeled entries</a:t>
            </a:r>
            <a:endParaRPr/>
          </a:p>
        </p:txBody>
      </p:sp>
      <p:pic>
        <p:nvPicPr>
          <p:cNvPr id="348" name="Google Shape;348;p58"/>
          <p:cNvPicPr preferRelativeResize="0"/>
          <p:nvPr/>
        </p:nvPicPr>
        <p:blipFill>
          <a:blip r:embed="rId3">
            <a:alphaModFix/>
          </a:blip>
          <a:stretch>
            <a:fillRect/>
          </a:stretch>
        </p:blipFill>
        <p:spPr>
          <a:xfrm>
            <a:off x="4724400" y="1170125"/>
            <a:ext cx="3905250" cy="24479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Notes</a:t>
            </a:r>
            <a:endParaRPr/>
          </a:p>
        </p:txBody>
      </p:sp>
      <p:sp>
        <p:nvSpPr>
          <p:cNvPr id="354" name="Google Shape;354;p5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20000"/>
              </a:lnSpc>
              <a:spcBef>
                <a:spcPts val="2200"/>
              </a:spcBef>
              <a:spcAft>
                <a:spcPts val="0"/>
              </a:spcAft>
              <a:buClr>
                <a:srgbClr val="FF0000"/>
              </a:buClr>
              <a:buSzPts val="1800"/>
              <a:buChar char="■"/>
            </a:pPr>
            <a:r>
              <a:rPr lang="en"/>
              <a:t>T</a:t>
            </a:r>
            <a:r>
              <a:rPr lang="en"/>
              <a:t>he  </a:t>
            </a:r>
            <a:r>
              <a:rPr b="1" lang="en"/>
              <a:t>oracle </a:t>
            </a:r>
            <a:r>
              <a:rPr lang="en"/>
              <a:t> is a human </a:t>
            </a:r>
            <a:r>
              <a:rPr b="1" lang="en"/>
              <a:t>annotator</a:t>
            </a:r>
            <a:endParaRPr b="1"/>
          </a:p>
          <a:p>
            <a:pPr indent="-342900" lvl="0" marL="457200" marR="0" rtl="0" algn="l">
              <a:lnSpc>
                <a:spcPct val="120000"/>
              </a:lnSpc>
              <a:spcBef>
                <a:spcPts val="0"/>
              </a:spcBef>
              <a:spcAft>
                <a:spcPts val="0"/>
              </a:spcAft>
              <a:buClr>
                <a:srgbClr val="FF0000"/>
              </a:buClr>
              <a:buSzPts val="1800"/>
              <a:buChar char="■"/>
            </a:pPr>
            <a:r>
              <a:rPr lang="en"/>
              <a:t>The key idea behind active learning is that a machine learning algorithm can achieve greater accuracy with fewer training labels if it is allowed to choose the data from which it learns</a:t>
            </a:r>
            <a:endParaRPr/>
          </a:p>
          <a:p>
            <a:pPr indent="-342900" lvl="0" marL="457200" marR="0" rtl="0" algn="l">
              <a:lnSpc>
                <a:spcPct val="120000"/>
              </a:lnSpc>
              <a:spcBef>
                <a:spcPts val="0"/>
              </a:spcBef>
              <a:spcAft>
                <a:spcPts val="0"/>
              </a:spcAft>
              <a:buClr>
                <a:srgbClr val="FF0000"/>
              </a:buClr>
              <a:buSzPts val="1800"/>
              <a:buChar char="■"/>
            </a:pPr>
            <a:r>
              <a:rPr lang="en"/>
              <a:t>Learner - The algorithm that may occasionally send questions to the oracle. It is not a person but an agent</a:t>
            </a:r>
            <a:endParaRPr/>
          </a:p>
          <a:p>
            <a:pPr indent="-342900" lvl="0" marL="457200" marR="0" rtl="0" algn="l">
              <a:lnSpc>
                <a:spcPct val="120000"/>
              </a:lnSpc>
              <a:spcBef>
                <a:spcPts val="0"/>
              </a:spcBef>
              <a:spcAft>
                <a:spcPts val="0"/>
              </a:spcAft>
              <a:buClr>
                <a:srgbClr val="FF0000"/>
              </a:buClr>
              <a:buSzPts val="1800"/>
              <a:buChar char="■"/>
            </a:pPr>
            <a:r>
              <a:rPr b="1" lang="en">
                <a:solidFill>
                  <a:srgbClr val="FF0000"/>
                </a:solidFill>
              </a:rPr>
              <a:t>How to calculate entropy?</a:t>
            </a:r>
            <a:endParaRPr b="1">
              <a:solidFill>
                <a:srgbClr val="FF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6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60" name="Google Shape;360;p6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6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When to use active learning?</a:t>
            </a:r>
            <a:endParaRPr/>
          </a:p>
        </p:txBody>
      </p:sp>
      <p:sp>
        <p:nvSpPr>
          <p:cNvPr id="366" name="Google Shape;366;p6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marR="0" rtl="0" algn="l">
              <a:lnSpc>
                <a:spcPct val="115000"/>
              </a:lnSpc>
              <a:spcBef>
                <a:spcPts val="0"/>
              </a:spcBef>
              <a:spcAft>
                <a:spcPts val="0"/>
              </a:spcAft>
              <a:buClr>
                <a:srgbClr val="FF0000"/>
              </a:buClr>
              <a:buSzPts val="1800"/>
              <a:buChar char="■"/>
            </a:pPr>
            <a:r>
              <a:rPr lang="en"/>
              <a:t>when you can annotate only a small fraction of your data and when random sampling will not cover the diversity of data</a:t>
            </a:r>
            <a:endParaRPr/>
          </a:p>
          <a:p>
            <a:pPr indent="-317500" lvl="1" marL="914400" marR="0" rtl="0" algn="l">
              <a:lnSpc>
                <a:spcPct val="115000"/>
              </a:lnSpc>
              <a:spcBef>
                <a:spcPts val="0"/>
              </a:spcBef>
              <a:spcAft>
                <a:spcPts val="0"/>
              </a:spcAft>
              <a:buClr>
                <a:srgbClr val="FF00FF"/>
              </a:buClr>
              <a:buSzPts val="1400"/>
              <a:buChar char="✓"/>
            </a:pPr>
            <a:r>
              <a:rPr lang="en"/>
              <a:t>when there is a shortage of labelled data</a:t>
            </a:r>
            <a:endParaRPr/>
          </a:p>
          <a:p>
            <a:pPr indent="-317500" lvl="1" marL="914400" marR="0" rtl="0" algn="l">
              <a:lnSpc>
                <a:spcPct val="115000"/>
              </a:lnSpc>
              <a:spcBef>
                <a:spcPts val="0"/>
              </a:spcBef>
              <a:spcAft>
                <a:spcPts val="0"/>
              </a:spcAft>
              <a:buClr>
                <a:srgbClr val="FF00FF"/>
              </a:buClr>
              <a:buSzPts val="1400"/>
              <a:buChar char="✓"/>
            </a:pPr>
            <a:r>
              <a:rPr lang="en"/>
              <a:t>This recommendation covers most real-world scenarios</a:t>
            </a:r>
            <a:endParaRPr/>
          </a:p>
          <a:p>
            <a:pPr indent="-342900" lvl="0" marL="457200" marR="0" rtl="0" algn="l">
              <a:lnSpc>
                <a:spcPct val="115000"/>
              </a:lnSpc>
              <a:spcBef>
                <a:spcPts val="0"/>
              </a:spcBef>
              <a:spcAft>
                <a:spcPts val="0"/>
              </a:spcAft>
              <a:buClr>
                <a:srgbClr val="FF0000"/>
              </a:buClr>
              <a:buSzPts val="1800"/>
              <a:buChar char="■"/>
            </a:pPr>
            <a:r>
              <a:rPr lang="en"/>
              <a:t>A good example is the amount of data present in videos. Putting a </a:t>
            </a:r>
            <a:r>
              <a:rPr b="1" lang="en"/>
              <a:t>bounding box around every object in every frame of a video</a:t>
            </a:r>
            <a:endParaRPr b="1"/>
          </a:p>
          <a:p>
            <a:pPr indent="-342900" lvl="0" marL="457200" marR="0" rtl="0" algn="l">
              <a:lnSpc>
                <a:spcPct val="115000"/>
              </a:lnSpc>
              <a:spcBef>
                <a:spcPts val="0"/>
              </a:spcBef>
              <a:spcAft>
                <a:spcPts val="0"/>
              </a:spcAft>
              <a:buClr>
                <a:srgbClr val="FF0000"/>
              </a:buClr>
              <a:buSzPts val="1800"/>
              <a:buChar char="■"/>
            </a:pPr>
            <a:r>
              <a:rPr lang="en"/>
              <a:t>This video is of a self-driving car on a street with about </a:t>
            </a:r>
            <a:r>
              <a:rPr b="1" lang="en"/>
              <a:t>20 objects</a:t>
            </a:r>
            <a:r>
              <a:rPr lang="en"/>
              <a:t> you care about (cars, pedestrians, signs, and so on). </a:t>
            </a:r>
            <a:endParaRPr/>
          </a:p>
          <a:p>
            <a:pPr indent="-317500" lvl="1" marL="914400" marR="0" rtl="0" algn="l">
              <a:lnSpc>
                <a:spcPct val="115000"/>
              </a:lnSpc>
              <a:spcBef>
                <a:spcPts val="0"/>
              </a:spcBef>
              <a:spcAft>
                <a:spcPts val="0"/>
              </a:spcAft>
              <a:buClr>
                <a:srgbClr val="FF00FF"/>
              </a:buClr>
              <a:buSzPts val="1400"/>
              <a:buChar char="✓"/>
            </a:pPr>
            <a:r>
              <a:rPr lang="en"/>
              <a:t>At </a:t>
            </a:r>
            <a:r>
              <a:rPr b="1" lang="en"/>
              <a:t>30 frames a second</a:t>
            </a:r>
            <a:r>
              <a:rPr lang="en"/>
              <a:t>, that’s </a:t>
            </a:r>
            <a:r>
              <a:rPr b="1" lang="en"/>
              <a:t>30 frames * 60 seconds * 20 objects</a:t>
            </a:r>
            <a:r>
              <a:rPr lang="en"/>
              <a:t>, so you would need to create </a:t>
            </a:r>
            <a:r>
              <a:rPr b="1" lang="en"/>
              <a:t>36,000</a:t>
            </a:r>
            <a:r>
              <a:rPr lang="en"/>
              <a:t> boxes for one minute of data! </a:t>
            </a:r>
            <a:endParaRPr/>
          </a:p>
          <a:p>
            <a:pPr indent="-342900" lvl="0" marL="457200" marR="0" rtl="0" algn="l">
              <a:lnSpc>
                <a:spcPct val="115000"/>
              </a:lnSpc>
              <a:spcBef>
                <a:spcPts val="0"/>
              </a:spcBef>
              <a:spcAft>
                <a:spcPts val="0"/>
              </a:spcAft>
              <a:buClr>
                <a:srgbClr val="FF0000"/>
              </a:buClr>
              <a:buSzPts val="1800"/>
              <a:buChar char="■"/>
            </a:pPr>
            <a:r>
              <a:rPr lang="en"/>
              <a:t>Even the fastest human annotator would need at least 12 hours to annotate one minute’s worth of data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Labeling Data</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b="1" lang="en"/>
              <a:t>Crowdsourcing </a:t>
            </a:r>
            <a:r>
              <a:rPr lang="en"/>
              <a:t>is the practice of obtaining information or input into a task or project by enlisting the services of many people, either paid or unpaid, typically via the internet. crowdsourcing is less expensive than hiring a professional translator</a:t>
            </a:r>
            <a:endParaRPr/>
          </a:p>
          <a:p>
            <a:pPr indent="-342900" lvl="0" marL="457200" marR="0" rtl="0" algn="l">
              <a:lnSpc>
                <a:spcPct val="115000"/>
              </a:lnSpc>
              <a:spcBef>
                <a:spcPts val="0"/>
              </a:spcBef>
              <a:spcAft>
                <a:spcPts val="0"/>
              </a:spcAft>
              <a:buClr>
                <a:srgbClr val="FF0000"/>
              </a:buClr>
              <a:buSzPts val="1800"/>
              <a:buChar char="■"/>
            </a:pPr>
            <a:r>
              <a:rPr lang="en"/>
              <a:t>The motivation for active learning is a scenario in which we have a large </a:t>
            </a:r>
            <a:r>
              <a:rPr b="1" lang="en"/>
              <a:t>pool </a:t>
            </a:r>
            <a:r>
              <a:rPr lang="en"/>
              <a:t>of </a:t>
            </a:r>
            <a:r>
              <a:rPr b="1" lang="en"/>
              <a:t>unlabelled data</a:t>
            </a:r>
            <a:endParaRPr b="1"/>
          </a:p>
          <a:p>
            <a:pPr indent="-342900" lvl="0" marL="457200" marR="0" rtl="0" algn="l">
              <a:lnSpc>
                <a:spcPct val="115000"/>
              </a:lnSpc>
              <a:spcBef>
                <a:spcPts val="0"/>
              </a:spcBef>
              <a:spcAft>
                <a:spcPts val="0"/>
              </a:spcAft>
              <a:buClr>
                <a:srgbClr val="FF0000"/>
              </a:buClr>
              <a:buSzPts val="1800"/>
              <a:buChar char="■"/>
            </a:pPr>
            <a:r>
              <a:rPr lang="en"/>
              <a:t>In this case, rather than randomly selecting instances to label, it is often preferable to perform active learning where human experts interact with the learning algorithm, providing labels for specific instances when the algorithm requests them</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When to use active learning?</a:t>
            </a:r>
            <a:endParaRPr/>
          </a:p>
        </p:txBody>
      </p:sp>
      <p:sp>
        <p:nvSpPr>
          <p:cNvPr id="372" name="Google Shape;372;p6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marR="0" rtl="0" algn="l">
              <a:lnSpc>
                <a:spcPct val="115000"/>
              </a:lnSpc>
              <a:spcBef>
                <a:spcPts val="0"/>
              </a:spcBef>
              <a:spcAft>
                <a:spcPts val="0"/>
              </a:spcAft>
              <a:buClr>
                <a:srgbClr val="FF0000"/>
              </a:buClr>
              <a:buSzPct val="100000"/>
              <a:buChar char="■"/>
            </a:pPr>
            <a:r>
              <a:rPr lang="en"/>
              <a:t>In the </a:t>
            </a:r>
            <a:r>
              <a:rPr b="1" lang="en"/>
              <a:t>United States</a:t>
            </a:r>
            <a:r>
              <a:rPr lang="en"/>
              <a:t>, people drive an average of </a:t>
            </a:r>
            <a:r>
              <a:rPr b="1" lang="en"/>
              <a:t>1 hour per day</a:t>
            </a:r>
            <a:r>
              <a:rPr lang="en"/>
              <a:t>, which means that people in the United States drive </a:t>
            </a:r>
            <a:r>
              <a:rPr b="1" lang="en"/>
              <a:t>95,104,400,000 hours per year</a:t>
            </a:r>
            <a:r>
              <a:rPr lang="en"/>
              <a:t>. Soon, every car will have a video camera on the front to assist with driving. </a:t>
            </a:r>
            <a:endParaRPr/>
          </a:p>
          <a:p>
            <a:pPr indent="-334327" lvl="0" marL="457200" marR="0" rtl="0" algn="l">
              <a:lnSpc>
                <a:spcPct val="115000"/>
              </a:lnSpc>
              <a:spcBef>
                <a:spcPts val="0"/>
              </a:spcBef>
              <a:spcAft>
                <a:spcPts val="0"/>
              </a:spcAft>
              <a:buClr>
                <a:srgbClr val="FF0000"/>
              </a:buClr>
              <a:buSzPct val="100000"/>
              <a:buChar char="■"/>
            </a:pPr>
            <a:r>
              <a:rPr lang="en"/>
              <a:t>So </a:t>
            </a:r>
            <a:r>
              <a:rPr b="1" lang="en"/>
              <a:t>1 year’s worth of driving</a:t>
            </a:r>
            <a:r>
              <a:rPr lang="en"/>
              <a:t> in the United States alone would take </a:t>
            </a:r>
            <a:r>
              <a:rPr b="1" lang="en"/>
              <a:t>60,000,000,000 (60 trillion) hours to annotate</a:t>
            </a:r>
            <a:r>
              <a:rPr lang="en"/>
              <a:t>. </a:t>
            </a:r>
            <a:endParaRPr/>
          </a:p>
          <a:p>
            <a:pPr indent="-334327" lvl="0" marL="457200" marR="0" rtl="0" algn="l">
              <a:lnSpc>
                <a:spcPct val="115000"/>
              </a:lnSpc>
              <a:spcBef>
                <a:spcPts val="0"/>
              </a:spcBef>
              <a:spcAft>
                <a:spcPts val="0"/>
              </a:spcAft>
              <a:buClr>
                <a:srgbClr val="FF0000"/>
              </a:buClr>
              <a:buSzPct val="100000"/>
              <a:buChar char="■"/>
            </a:pPr>
            <a:r>
              <a:rPr lang="en"/>
              <a:t>There are not enough people on Earth to annotate the videos of drivers in the United States today, even if the rest of the world did nothing but annotate data all day to make U.S. drivers safer</a:t>
            </a:r>
            <a:endParaRPr/>
          </a:p>
          <a:p>
            <a:pPr indent="-334327" lvl="0" marL="457200" marR="0" rtl="0" algn="l">
              <a:lnSpc>
                <a:spcPct val="115000"/>
              </a:lnSpc>
              <a:spcBef>
                <a:spcPts val="0"/>
              </a:spcBef>
              <a:spcAft>
                <a:spcPts val="0"/>
              </a:spcAft>
              <a:buClr>
                <a:srgbClr val="FF0000"/>
              </a:buClr>
              <a:buSzPct val="100000"/>
              <a:buChar char="■"/>
            </a:pPr>
            <a:r>
              <a:rPr lang="en"/>
              <a:t>You don’t need active learning in every situation, although </a:t>
            </a:r>
            <a:r>
              <a:rPr b="1" lang="en"/>
              <a:t>human-in-the-loop</a:t>
            </a:r>
            <a:r>
              <a:rPr lang="en"/>
              <a:t> learning strategies might still be relevant. </a:t>
            </a:r>
            <a:endParaRPr/>
          </a:p>
          <a:p>
            <a:pPr indent="-334327" lvl="0" marL="457200" marR="0" rtl="0" algn="l">
              <a:lnSpc>
                <a:spcPct val="115000"/>
              </a:lnSpc>
              <a:spcBef>
                <a:spcPts val="0"/>
              </a:spcBef>
              <a:spcAft>
                <a:spcPts val="0"/>
              </a:spcAft>
              <a:buClr>
                <a:srgbClr val="FF0000"/>
              </a:buClr>
              <a:buSzPct val="100000"/>
              <a:buChar char="■"/>
            </a:pPr>
            <a:r>
              <a:rPr lang="en"/>
              <a:t>In some cases, humans are required by </a:t>
            </a:r>
            <a:r>
              <a:rPr b="1" lang="en"/>
              <a:t>law </a:t>
            </a:r>
            <a:r>
              <a:rPr lang="en"/>
              <a:t>to </a:t>
            </a:r>
            <a:r>
              <a:rPr b="1" lang="en"/>
              <a:t>annotate every data point</a:t>
            </a:r>
            <a:r>
              <a:rPr lang="en"/>
              <a:t>, such as a </a:t>
            </a:r>
            <a:r>
              <a:rPr b="1" lang="en"/>
              <a:t>court-ordered audit</a:t>
            </a:r>
            <a:r>
              <a:rPr lang="en"/>
              <a:t> that requires a human to look at every communication within a company for potential fraud</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Examples </a:t>
            </a:r>
            <a:endParaRPr/>
          </a:p>
        </p:txBody>
      </p:sp>
      <p:sp>
        <p:nvSpPr>
          <p:cNvPr id="378" name="Google Shape;378;p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b="1" lang="en"/>
              <a:t>Classification and Filtering</a:t>
            </a:r>
            <a:r>
              <a:rPr lang="en"/>
              <a:t>: </a:t>
            </a:r>
            <a:r>
              <a:rPr lang="en"/>
              <a:t>Learning to classify documents (e.g., articles or web pages) or any other kind of media (e.g., image, audio, and video files) usually requires people to annotate each item with particular labels: Relevant  or not-Relevant. Unlabeled instances abound from electronic resources like the Internet, but annotating thousands of these instances can be tedious and even redundant</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Examples </a:t>
            </a:r>
            <a:endParaRPr/>
          </a:p>
        </p:txBody>
      </p:sp>
      <p:sp>
        <p:nvSpPr>
          <p:cNvPr id="384" name="Google Shape;384;p6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b="1" lang="en"/>
              <a:t>Speech recognition</a:t>
            </a:r>
            <a:r>
              <a:rPr lang="en"/>
              <a:t>:Accurate labeling of speech utterances is extremely time consuming and requires trained linguists. While unannotated audio data is easily obtained from recording devices, Zhu and Goldberg (2009) have reported that annotation at the word level can take ten times longer than the actual audio (e.g., one minute of speech takes ten minutes to label), and annotating phonemes can take 400 times as long (e.g., nearly seven hours). The problem is compounded for rare languages or dialects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6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Examples </a:t>
            </a:r>
            <a:endParaRPr/>
          </a:p>
        </p:txBody>
      </p:sp>
      <p:sp>
        <p:nvSpPr>
          <p:cNvPr id="390" name="Google Shape;390;p6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b="1" lang="en"/>
              <a:t>Information extraction</a:t>
            </a:r>
            <a:r>
              <a:rPr lang="en"/>
              <a:t>. Systems that </a:t>
            </a:r>
            <a:r>
              <a:rPr b="1" lang="en"/>
              <a:t>extract factual knowledge from text must be trained with detailed annotations of documents</a:t>
            </a:r>
            <a:r>
              <a:rPr lang="en"/>
              <a:t>. Users highlight entities or relations of interest, such as person and organization names, or whether a person works for a particular organization. Locating entities and relations can take a half-hour or more for even simple newswire stories (Settles et al., 2008a). </a:t>
            </a:r>
            <a:endParaRPr/>
          </a:p>
          <a:p>
            <a:pPr indent="-342900" lvl="0" marL="457200" marR="0" rtl="0" algn="l">
              <a:lnSpc>
                <a:spcPct val="115000"/>
              </a:lnSpc>
              <a:spcBef>
                <a:spcPts val="0"/>
              </a:spcBef>
              <a:spcAft>
                <a:spcPts val="0"/>
              </a:spcAft>
              <a:buClr>
                <a:srgbClr val="FF0000"/>
              </a:buClr>
              <a:buSzPts val="1800"/>
              <a:buChar char="■"/>
            </a:pPr>
            <a:r>
              <a:rPr lang="en"/>
              <a:t>Annotations for specific knowledge domains may require additional expertise, e.g., annotating gene and disease mentions in biomedical text usually requires PhD level biologists</a:t>
            </a:r>
            <a:endParaRPr/>
          </a:p>
          <a:p>
            <a:pPr indent="-342900" lvl="0" marL="457200" marR="0" rtl="0" algn="l">
              <a:lnSpc>
                <a:spcPct val="115000"/>
              </a:lnSpc>
              <a:spcBef>
                <a:spcPts val="0"/>
              </a:spcBef>
              <a:spcAft>
                <a:spcPts val="0"/>
              </a:spcAft>
              <a:buClr>
                <a:srgbClr val="FF0000"/>
              </a:buClr>
              <a:buSzPts val="1800"/>
              <a:buChar char="■"/>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6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96" name="Google Shape;396;p6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References</a:t>
            </a:r>
            <a:endParaRPr/>
          </a:p>
        </p:txBody>
      </p:sp>
      <p:sp>
        <p:nvSpPr>
          <p:cNvPr id="402" name="Google Shape;402;p6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b="1" lang="en"/>
              <a:t>Active learning</a:t>
            </a:r>
            <a:r>
              <a:rPr lang="en"/>
              <a:t> is motivated by the understanding that </a:t>
            </a:r>
            <a:r>
              <a:rPr b="1" lang="en"/>
              <a:t>not all labeled</a:t>
            </a:r>
            <a:r>
              <a:rPr lang="en"/>
              <a:t> examples are </a:t>
            </a:r>
            <a:r>
              <a:rPr b="1" lang="en"/>
              <a:t>equally important</a:t>
            </a:r>
            <a:endParaRPr b="1"/>
          </a:p>
          <a:p>
            <a:pPr indent="-342900" lvl="0" marL="457200" marR="0" rtl="0" algn="l">
              <a:lnSpc>
                <a:spcPct val="115000"/>
              </a:lnSpc>
              <a:spcBef>
                <a:spcPts val="0"/>
              </a:spcBef>
              <a:spcAft>
                <a:spcPts val="0"/>
              </a:spcAft>
              <a:buClr>
                <a:srgbClr val="FF0000"/>
              </a:buClr>
              <a:buSzPts val="1800"/>
              <a:buChar char="■"/>
            </a:pPr>
            <a:r>
              <a:rPr lang="en" u="sng">
                <a:solidFill>
                  <a:schemeClr val="hlink"/>
                </a:solidFill>
                <a:hlinkClick r:id="rId3"/>
              </a:rPr>
              <a:t>Introduction to Active Learning. What is Active Learning? | by Michelle Zhao</a:t>
            </a:r>
            <a:r>
              <a:rPr lang="en"/>
              <a:t>  </a:t>
            </a:r>
            <a:endParaRPr/>
          </a:p>
          <a:p>
            <a:pPr indent="-342900" lvl="0" marL="457200" marR="0" rtl="0" algn="l">
              <a:lnSpc>
                <a:spcPct val="115000"/>
              </a:lnSpc>
              <a:spcBef>
                <a:spcPts val="0"/>
              </a:spcBef>
              <a:spcAft>
                <a:spcPts val="0"/>
              </a:spcAft>
              <a:buClr>
                <a:srgbClr val="FF0000"/>
              </a:buClr>
              <a:buSzPts val="1800"/>
              <a:buChar char="■"/>
            </a:pPr>
            <a:r>
              <a:rPr lang="en" u="sng">
                <a:solidFill>
                  <a:schemeClr val="hlink"/>
                </a:solidFill>
                <a:hlinkClick r:id="rId4"/>
              </a:rPr>
              <a:t>Active Learning: Your Model's New Personal Trainer | by ODSC - Open Data Science</a:t>
            </a:r>
            <a:r>
              <a:rPr lang="en"/>
              <a:t> </a:t>
            </a:r>
            <a:endParaRPr/>
          </a:p>
          <a:p>
            <a:pPr indent="-342900" lvl="0" marL="457200" marR="0" rtl="0" algn="l">
              <a:lnSpc>
                <a:spcPct val="115000"/>
              </a:lnSpc>
              <a:spcBef>
                <a:spcPts val="0"/>
              </a:spcBef>
              <a:spcAft>
                <a:spcPts val="0"/>
              </a:spcAft>
              <a:buClr>
                <a:srgbClr val="FF0000"/>
              </a:buClr>
              <a:buSzPts val="1800"/>
              <a:buChar char="■"/>
            </a:pPr>
            <a:r>
              <a:rPr lang="en">
                <a:uFill>
                  <a:noFill/>
                </a:uFill>
                <a:hlinkClick r:id="rId5"/>
              </a:rPr>
              <a:t>https://medium.com/cognifeed/https-medium-com-cognifeed-a-short-introduction-to-active-learning-8c583c81f4e5</a:t>
            </a:r>
            <a:r>
              <a:rPr lang="en"/>
              <a:t> </a:t>
            </a:r>
            <a:endParaRPr/>
          </a:p>
          <a:p>
            <a:pPr indent="-342900" lvl="0" marL="457200" marR="0" rtl="0" algn="l">
              <a:lnSpc>
                <a:spcPct val="115000"/>
              </a:lnSpc>
              <a:spcBef>
                <a:spcPts val="0"/>
              </a:spcBef>
              <a:spcAft>
                <a:spcPts val="0"/>
              </a:spcAft>
              <a:buClr>
                <a:srgbClr val="FF0000"/>
              </a:buClr>
              <a:buSzPts val="1800"/>
              <a:buChar char="■"/>
            </a:pPr>
            <a:r>
              <a:rPr lang="en" u="sng">
                <a:solidFill>
                  <a:schemeClr val="hlink"/>
                </a:solidFill>
                <a:hlinkClick r:id="rId6"/>
              </a:rPr>
              <a:t>Guide to Active Learning in Machine Learning (ML)</a:t>
            </a:r>
            <a:endParaRPr/>
          </a:p>
          <a:p>
            <a:pPr indent="-342900" lvl="0" marL="457200" marR="0" rtl="0" algn="l">
              <a:lnSpc>
                <a:spcPct val="115000"/>
              </a:lnSpc>
              <a:spcBef>
                <a:spcPts val="0"/>
              </a:spcBef>
              <a:spcAft>
                <a:spcPts val="0"/>
              </a:spcAft>
              <a:buClr>
                <a:srgbClr val="FF0000"/>
              </a:buClr>
              <a:buSzPts val="1800"/>
              <a:buChar char="■"/>
            </a:pPr>
            <a:r>
              <a:rPr lang="en" u="sng">
                <a:solidFill>
                  <a:schemeClr val="hlink"/>
                </a:solidFill>
                <a:hlinkClick r:id="rId7"/>
              </a:rPr>
              <a:t>https://medium.com/cognifeed/https-medium-com-cognifeed-a-short-introduction-to-active-learning-8c583c81f4e5</a:t>
            </a:r>
            <a:r>
              <a:rPr lang="en"/>
              <a: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Motivation</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marR="0" rtl="0" algn="l">
              <a:lnSpc>
                <a:spcPct val="115000"/>
              </a:lnSpc>
              <a:spcBef>
                <a:spcPts val="0"/>
              </a:spcBef>
              <a:spcAft>
                <a:spcPts val="0"/>
              </a:spcAft>
              <a:buClr>
                <a:srgbClr val="FF0000"/>
              </a:buClr>
              <a:buSzPts val="1800"/>
              <a:buChar char="■"/>
            </a:pPr>
            <a:r>
              <a:rPr lang="en"/>
              <a:t>One of the more </a:t>
            </a:r>
            <a:r>
              <a:rPr b="1" lang="en"/>
              <a:t>time-consuming tasks</a:t>
            </a:r>
            <a:r>
              <a:rPr lang="en"/>
              <a:t> in passive learning is </a:t>
            </a:r>
            <a:r>
              <a:rPr b="1" lang="en"/>
              <a:t>collecting labelled data</a:t>
            </a:r>
            <a:r>
              <a:rPr lang="en"/>
              <a:t>. In many settings, there can be </a:t>
            </a:r>
            <a:r>
              <a:rPr b="1" lang="en"/>
              <a:t>limiting factors</a:t>
            </a:r>
            <a:r>
              <a:rPr lang="en"/>
              <a:t> that hamper gathering large amounts of labelled data</a:t>
            </a:r>
            <a:endParaRPr/>
          </a:p>
          <a:p>
            <a:pPr indent="-342900" lvl="0" marL="457200" marR="0" rtl="0" algn="l">
              <a:lnSpc>
                <a:spcPct val="115000"/>
              </a:lnSpc>
              <a:spcBef>
                <a:spcPts val="0"/>
              </a:spcBef>
              <a:spcAft>
                <a:spcPts val="0"/>
              </a:spcAft>
              <a:buClr>
                <a:srgbClr val="FF0000"/>
              </a:buClr>
              <a:buSzPts val="1800"/>
              <a:buChar char="■"/>
            </a:pPr>
            <a:r>
              <a:rPr lang="en"/>
              <a:t>Let's take the example of </a:t>
            </a:r>
            <a:r>
              <a:rPr b="1" lang="en"/>
              <a:t>studying pancreatic cancer</a:t>
            </a:r>
            <a:r>
              <a:rPr lang="en"/>
              <a:t>. You might want to </a:t>
            </a:r>
            <a:r>
              <a:rPr b="1" lang="en"/>
              <a:t>predict whether a patient will get pancreatic cancer</a:t>
            </a:r>
            <a:r>
              <a:rPr lang="en"/>
              <a:t>, however, you might only have the opportunity to give a small number of patients further examinations to collect features, etc. </a:t>
            </a:r>
            <a:endParaRPr/>
          </a:p>
          <a:p>
            <a:pPr indent="-342900" lvl="0" marL="457200" marR="0" rtl="0" algn="l">
              <a:lnSpc>
                <a:spcPct val="115000"/>
              </a:lnSpc>
              <a:spcBef>
                <a:spcPts val="0"/>
              </a:spcBef>
              <a:spcAft>
                <a:spcPts val="0"/>
              </a:spcAft>
              <a:buClr>
                <a:srgbClr val="FF0000"/>
              </a:buClr>
              <a:buSzPts val="1800"/>
              <a:buChar char="■"/>
            </a:pPr>
            <a:r>
              <a:rPr lang="en"/>
              <a:t>In this case, </a:t>
            </a:r>
            <a:r>
              <a:rPr b="1" lang="en"/>
              <a:t>rather </a:t>
            </a:r>
            <a:r>
              <a:rPr lang="en"/>
              <a:t>than </a:t>
            </a:r>
            <a:r>
              <a:rPr b="1" lang="en"/>
              <a:t>selecting patients at random</a:t>
            </a:r>
            <a:r>
              <a:rPr lang="en"/>
              <a:t>, we can select patients based on certain criteria</a:t>
            </a:r>
            <a:endParaRPr/>
          </a:p>
          <a:p>
            <a:pPr indent="-317500" lvl="1" marL="914400" marR="0" rtl="0" algn="l">
              <a:lnSpc>
                <a:spcPct val="115000"/>
              </a:lnSpc>
              <a:spcBef>
                <a:spcPts val="0"/>
              </a:spcBef>
              <a:spcAft>
                <a:spcPts val="0"/>
              </a:spcAft>
              <a:buClr>
                <a:srgbClr val="FF00FF"/>
              </a:buClr>
              <a:buSzPts val="1400"/>
              <a:buChar char="✓"/>
            </a:pPr>
            <a:r>
              <a:rPr lang="en"/>
              <a:t>An example criteria might be </a:t>
            </a:r>
            <a:r>
              <a:rPr b="1" lang="en"/>
              <a:t>if the patient drinks alcohol and is over 40 years</a:t>
            </a:r>
            <a:r>
              <a:rPr lang="en"/>
              <a:t>. This criteria does </a:t>
            </a:r>
            <a:r>
              <a:rPr b="1" lang="en"/>
              <a:t>not </a:t>
            </a:r>
            <a:r>
              <a:rPr lang="en"/>
              <a:t>have to be </a:t>
            </a:r>
            <a:r>
              <a:rPr b="1" lang="en"/>
              <a:t>static </a:t>
            </a:r>
            <a:r>
              <a:rPr lang="en"/>
              <a:t>but can change depending on results from previous patients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Motivation</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For example, if you realised that your model is good at predicting pancreatic cancer for those over 50 years, but </a:t>
            </a:r>
            <a:r>
              <a:rPr b="1" lang="en"/>
              <a:t>struggle </a:t>
            </a:r>
            <a:r>
              <a:rPr lang="en"/>
              <a:t>to make accurate prediction for those between </a:t>
            </a:r>
            <a:r>
              <a:rPr b="1" lang="en"/>
              <a:t>40-50 years</a:t>
            </a:r>
            <a:r>
              <a:rPr lang="en"/>
              <a:t>, this might be your new criteria</a:t>
            </a:r>
            <a:endParaRPr/>
          </a:p>
          <a:p>
            <a:pPr indent="-342900" lvl="0" marL="457200" marR="0" rtl="0" algn="l">
              <a:lnSpc>
                <a:spcPct val="115000"/>
              </a:lnSpc>
              <a:spcBef>
                <a:spcPts val="0"/>
              </a:spcBef>
              <a:spcAft>
                <a:spcPts val="0"/>
              </a:spcAft>
              <a:buClr>
                <a:srgbClr val="FF0000"/>
              </a:buClr>
              <a:buSzPts val="1800"/>
              <a:buChar char="■"/>
            </a:pPr>
            <a:r>
              <a:rPr lang="en"/>
              <a:t>The process of selecting these patients (or more generally instances) based upon the data we have collected so far is called </a:t>
            </a:r>
            <a:r>
              <a:rPr b="1" lang="en"/>
              <a:t>active learning</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Motivation</a:t>
            </a:r>
            <a:endParaRPr/>
          </a:p>
        </p:txBody>
      </p:sp>
      <p:sp>
        <p:nvSpPr>
          <p:cNvPr id="98" name="Google Shape;9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Data does not always come with the label of interest for the task at hand</a:t>
            </a:r>
            <a:endParaRPr/>
          </a:p>
          <a:p>
            <a:pPr indent="-342900" lvl="0" marL="457200" marR="0" rtl="0" algn="l">
              <a:lnSpc>
                <a:spcPct val="115000"/>
              </a:lnSpc>
              <a:spcBef>
                <a:spcPts val="0"/>
              </a:spcBef>
              <a:spcAft>
                <a:spcPts val="0"/>
              </a:spcAft>
              <a:buClr>
                <a:srgbClr val="FF0000"/>
              </a:buClr>
              <a:buSzPts val="1800"/>
              <a:buChar char="■"/>
            </a:pPr>
            <a:r>
              <a:rPr lang="en"/>
              <a:t>It is often a very cumbersome task to (correctly) label the data</a:t>
            </a:r>
            <a:endParaRPr/>
          </a:p>
          <a:p>
            <a:pPr indent="-342900" lvl="0" marL="457200" marR="0" rtl="0" algn="l">
              <a:lnSpc>
                <a:spcPct val="115000"/>
              </a:lnSpc>
              <a:spcBef>
                <a:spcPts val="0"/>
              </a:spcBef>
              <a:spcAft>
                <a:spcPts val="0"/>
              </a:spcAft>
              <a:buClr>
                <a:srgbClr val="FF0000"/>
              </a:buClr>
              <a:buSzPts val="1800"/>
              <a:buChar char="■"/>
            </a:pPr>
            <a:r>
              <a:rPr lang="en"/>
              <a:t>Academic machine learning researchers have tended to keep the datasets constant and evaluated their research only in terms of different algorithms</a:t>
            </a:r>
            <a:endParaRPr/>
          </a:p>
          <a:p>
            <a:pPr indent="-317500" lvl="1" marL="914400" marR="0" rtl="0" algn="l">
              <a:lnSpc>
                <a:spcPct val="115000"/>
              </a:lnSpc>
              <a:spcBef>
                <a:spcPts val="0"/>
              </a:spcBef>
              <a:spcAft>
                <a:spcPts val="0"/>
              </a:spcAft>
              <a:buClr>
                <a:srgbClr val="FF00FF"/>
              </a:buClr>
              <a:buSzPts val="1400"/>
              <a:buChar char="✓"/>
            </a:pPr>
            <a:r>
              <a:rPr lang="en"/>
              <a:t>It is more common in industry to improve model performance by annotating more training data. Especially when the nature of the data is changing over time (which is also common),</a:t>
            </a:r>
            <a:endParaRPr/>
          </a:p>
          <a:p>
            <a:pPr indent="-342900" lvl="0" marL="457200" marR="0" rtl="0" algn="l">
              <a:lnSpc>
                <a:spcPct val="115000"/>
              </a:lnSpc>
              <a:spcBef>
                <a:spcPts val="0"/>
              </a:spcBef>
              <a:spcAft>
                <a:spcPts val="0"/>
              </a:spcAft>
              <a:buClr>
                <a:srgbClr val="FF0000"/>
              </a:buClr>
              <a:buSzPts val="1800"/>
              <a:buChar char="■"/>
            </a:pPr>
            <a:r>
              <a:rPr lang="en" sz="1500">
                <a:solidFill>
                  <a:srgbClr val="3D4251"/>
                </a:solidFill>
                <a:highlight>
                  <a:srgbClr val="FFFFFF"/>
                </a:highlight>
                <a:latin typeface="Lora"/>
                <a:ea typeface="Lora"/>
                <a:cs typeface="Lora"/>
                <a:sym typeface="Lora"/>
              </a:rPr>
              <a:t>One of the more time-consuming tasks in passive learning is collecting labelled data. In many settings, there can be limiting factors that hamper gathering large amounts of labelled data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0000"/>
                </a:solidFill>
              </a:rPr>
              <a:t>|</a:t>
            </a:r>
            <a:r>
              <a:rPr lang="en"/>
              <a:t> Motivation</a:t>
            </a:r>
            <a:endParaRPr/>
          </a:p>
        </p:txBody>
      </p:sp>
      <p:sp>
        <p:nvSpPr>
          <p:cNvPr id="104" name="Google Shape;104;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Clr>
                <a:srgbClr val="FF0000"/>
              </a:buClr>
              <a:buSzPts val="1800"/>
              <a:buChar char="■"/>
            </a:pPr>
            <a:r>
              <a:rPr lang="en"/>
              <a:t>humans who provide the labels can make errors, and overcoming these errors requires surprisingly sophisticated statistics</a:t>
            </a:r>
            <a:endParaRPr/>
          </a:p>
          <a:p>
            <a:pPr indent="-317500" lvl="1" marL="914400" marR="0" rtl="0" algn="l">
              <a:lnSpc>
                <a:spcPct val="115000"/>
              </a:lnSpc>
              <a:spcBef>
                <a:spcPts val="0"/>
              </a:spcBef>
              <a:spcAft>
                <a:spcPts val="0"/>
              </a:spcAft>
              <a:buClr>
                <a:srgbClr val="FF00FF"/>
              </a:buClr>
              <a:buSzPts val="1400"/>
              <a:buChar char="✓"/>
            </a:pPr>
            <a:r>
              <a:rPr lang="en"/>
              <a:t>Human errors in training data can be more or less important, depending on the use case</a:t>
            </a:r>
            <a:endParaRPr/>
          </a:p>
          <a:p>
            <a:pPr indent="-317500" lvl="1" marL="914400" marR="0" rtl="0" algn="l">
              <a:lnSpc>
                <a:spcPct val="115000"/>
              </a:lnSpc>
              <a:spcBef>
                <a:spcPts val="0"/>
              </a:spcBef>
              <a:spcAft>
                <a:spcPts val="0"/>
              </a:spcAft>
              <a:buClr>
                <a:srgbClr val="FF00FF"/>
              </a:buClr>
              <a:buSzPts val="1400"/>
              <a:buChar char="✓"/>
            </a:pPr>
            <a:r>
              <a:rPr lang="en"/>
              <a:t>Identify broad trends in consumer sentiment, it probably won’t matter whether errors propagate from 1% bad training data</a:t>
            </a:r>
            <a:endParaRPr/>
          </a:p>
          <a:p>
            <a:pPr indent="-317500" lvl="1" marL="914400" marR="0" rtl="0" algn="l">
              <a:lnSpc>
                <a:spcPct val="115000"/>
              </a:lnSpc>
              <a:spcBef>
                <a:spcPts val="0"/>
              </a:spcBef>
              <a:spcAft>
                <a:spcPts val="0"/>
              </a:spcAft>
              <a:buClr>
                <a:srgbClr val="FF00FF"/>
              </a:buClr>
              <a:buSzPts val="1400"/>
              <a:buChar char="✓"/>
            </a:pPr>
            <a:r>
              <a:rPr lang="en"/>
              <a:t>powers an autonomous vehicle doesn’t see 1% of pedestrians due to errors propagated from bad training data, the result will be disastrous</a:t>
            </a:r>
            <a:endParaRPr/>
          </a:p>
          <a:p>
            <a:pPr indent="-317500" lvl="1" marL="914400" marR="0" rtl="0" algn="l">
              <a:lnSpc>
                <a:spcPct val="115000"/>
              </a:lnSpc>
              <a:spcBef>
                <a:spcPts val="0"/>
              </a:spcBef>
              <a:spcAft>
                <a:spcPts val="0"/>
              </a:spcAft>
              <a:buClr>
                <a:srgbClr val="FF00FF"/>
              </a:buClr>
              <a:buSzPts val="1400"/>
              <a:buChar char="✓"/>
            </a:pPr>
            <a:r>
              <a:rPr lang="en"/>
              <a:t>Some algorithms can handle a little noise in the training data, and random noise even helps some algorithms become more accurate by avoiding overfitting. But human errors tend not to be random noise; therefore, they tend to introduce irrecoverable bias into training data</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