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370" r:id="rId2"/>
    <p:sldId id="376" r:id="rId3"/>
    <p:sldId id="573" r:id="rId4"/>
    <p:sldId id="476" r:id="rId5"/>
    <p:sldId id="444" r:id="rId6"/>
    <p:sldId id="445" r:id="rId7"/>
    <p:sldId id="377" r:id="rId8"/>
    <p:sldId id="463" r:id="rId9"/>
    <p:sldId id="574" r:id="rId10"/>
    <p:sldId id="643" r:id="rId11"/>
    <p:sldId id="397" r:id="rId12"/>
    <p:sldId id="400" r:id="rId13"/>
    <p:sldId id="437" r:id="rId14"/>
    <p:sldId id="597" r:id="rId15"/>
    <p:sldId id="642" r:id="rId16"/>
    <p:sldId id="601" r:id="rId17"/>
    <p:sldId id="602" r:id="rId18"/>
    <p:sldId id="623" r:id="rId19"/>
    <p:sldId id="482" r:id="rId20"/>
    <p:sldId id="644" r:id="rId21"/>
    <p:sldId id="566" r:id="rId22"/>
    <p:sldId id="586" r:id="rId23"/>
    <p:sldId id="485" r:id="rId24"/>
    <p:sldId id="491" r:id="rId25"/>
    <p:sldId id="492" r:id="rId26"/>
    <p:sldId id="494" r:id="rId27"/>
    <p:sldId id="496" r:id="rId28"/>
    <p:sldId id="499" r:id="rId29"/>
    <p:sldId id="506" r:id="rId30"/>
    <p:sldId id="565" r:id="rId31"/>
    <p:sldId id="513" r:id="rId32"/>
    <p:sldId id="518" r:id="rId33"/>
    <p:sldId id="527" r:id="rId34"/>
    <p:sldId id="609" r:id="rId35"/>
    <p:sldId id="617" r:id="rId36"/>
    <p:sldId id="620" r:id="rId37"/>
    <p:sldId id="641" r:id="rId38"/>
    <p:sldId id="547" r:id="rId39"/>
    <p:sldId id="645" r:id="rId40"/>
    <p:sldId id="558" r:id="rId41"/>
    <p:sldId id="638" r:id="rId42"/>
    <p:sldId id="639" r:id="rId43"/>
    <p:sldId id="640" r:id="rId4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60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452" autoAdjust="0"/>
  </p:normalViewPr>
  <p:slideViewPr>
    <p:cSldViewPr snapToGrid="0">
      <p:cViewPr varScale="1">
        <p:scale>
          <a:sx n="74" d="100"/>
          <a:sy n="74" d="100"/>
        </p:scale>
        <p:origin x="9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6725"/>
          </a:xfrm>
          <a:prstGeom prst="rect">
            <a:avLst/>
          </a:prstGeom>
        </p:spPr>
        <p:txBody>
          <a:bodyPr vert="horz" lIns="92772" tIns="46386" rIns="92772" bIns="463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1"/>
            <a:ext cx="3038475" cy="466725"/>
          </a:xfrm>
          <a:prstGeom prst="rect">
            <a:avLst/>
          </a:prstGeom>
        </p:spPr>
        <p:txBody>
          <a:bodyPr vert="horz" lIns="92772" tIns="46386" rIns="92772" bIns="46386" rtlCol="0"/>
          <a:lstStyle>
            <a:lvl1pPr algn="r">
              <a:defRPr sz="1300"/>
            </a:lvl1pPr>
          </a:lstStyle>
          <a:p>
            <a:fld id="{7A7C62B1-F662-4445-9CF2-FC6B9D06639A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2125" cy="31353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72" tIns="46386" rIns="92772" bIns="463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7" y="4473577"/>
            <a:ext cx="5607050" cy="3660775"/>
          </a:xfrm>
          <a:prstGeom prst="rect">
            <a:avLst/>
          </a:prstGeom>
        </p:spPr>
        <p:txBody>
          <a:bodyPr vert="horz" lIns="92772" tIns="46386" rIns="92772" bIns="463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6"/>
            <a:ext cx="3038475" cy="466725"/>
          </a:xfrm>
          <a:prstGeom prst="rect">
            <a:avLst/>
          </a:prstGeom>
        </p:spPr>
        <p:txBody>
          <a:bodyPr vert="horz" lIns="92772" tIns="46386" rIns="92772" bIns="463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6"/>
            <a:ext cx="3038475" cy="466725"/>
          </a:xfrm>
          <a:prstGeom prst="rect">
            <a:avLst/>
          </a:prstGeom>
        </p:spPr>
        <p:txBody>
          <a:bodyPr vert="horz" lIns="92772" tIns="46386" rIns="92772" bIns="46386" rtlCol="0" anchor="b"/>
          <a:lstStyle>
            <a:lvl1pPr algn="r">
              <a:defRPr sz="1300"/>
            </a:lvl1pPr>
          </a:lstStyle>
          <a:p>
            <a:fld id="{63B9994D-DB00-472A-8516-5648410E6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7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Sundar Pichai, Alphabet earnings call, Oct. 22,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71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An Introduction to Harmony Search Optimization method</a:t>
            </a:r>
          </a:p>
          <a:p>
            <a:r>
              <a:rPr lang="en-US" sz="1900" dirty="0">
                <a:latin typeface="CharisSIL"/>
              </a:rPr>
              <a:t>Metaheuristics for hard 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89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97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19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40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11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00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An Introduction to Harmony Search Optimization Method</a:t>
            </a:r>
          </a:p>
          <a:p>
            <a:r>
              <a:rPr lang="en-US" sz="1900" dirty="0">
                <a:latin typeface="CharisSIL"/>
              </a:rPr>
              <a:t>Bio-inspired computation: Where we stand and what’s next</a:t>
            </a:r>
          </a:p>
          <a:p>
            <a:pPr defTabSz="954542">
              <a:defRPr/>
            </a:pPr>
            <a:r>
              <a:rPr lang="en-US" sz="1900">
                <a:latin typeface="CharisSIL"/>
              </a:rPr>
              <a:t>Search and Optimization by metaheuristics Techniques and algorithms inspired by nature</a:t>
            </a:r>
            <a:endParaRPr lang="en-US" sz="1900"/>
          </a:p>
          <a:p>
            <a:endParaRPr lang="en-US" sz="1900" dirty="0">
              <a:latin typeface="CharisSI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95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95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052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79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581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900" dirty="0">
                <a:solidFill>
                  <a:srgbClr val="222222"/>
                </a:solidFill>
                <a:latin typeface="Arial" panose="020B0604020202020204" pitchFamily="34" charset="0"/>
              </a:rPr>
              <a:t>de </a:t>
            </a:r>
            <a:r>
              <a:rPr lang="en-US" sz="2900" dirty="0" err="1">
                <a:solidFill>
                  <a:srgbClr val="222222"/>
                </a:solidFill>
                <a:latin typeface="Arial" panose="020B0604020202020204" pitchFamily="34" charset="0"/>
              </a:rPr>
              <a:t>Lacerda</a:t>
            </a:r>
            <a:r>
              <a:rPr lang="en-US" sz="2900" dirty="0">
                <a:solidFill>
                  <a:srgbClr val="222222"/>
                </a:solidFill>
                <a:latin typeface="Arial" panose="020B0604020202020204" pitchFamily="34" charset="0"/>
              </a:rPr>
              <a:t>, M.G.P., de Araujo Pessoa, L.F., de Lima Neto, F.B., </a:t>
            </a:r>
            <a:r>
              <a:rPr lang="en-US" sz="2900" dirty="0" err="1">
                <a:solidFill>
                  <a:srgbClr val="222222"/>
                </a:solidFill>
                <a:latin typeface="Arial" panose="020B0604020202020204" pitchFamily="34" charset="0"/>
              </a:rPr>
              <a:t>Ludermir</a:t>
            </a:r>
            <a:r>
              <a:rPr lang="en-US" sz="2900" dirty="0">
                <a:solidFill>
                  <a:srgbClr val="222222"/>
                </a:solidFill>
                <a:latin typeface="Arial" panose="020B0604020202020204" pitchFamily="34" charset="0"/>
              </a:rPr>
              <a:t>, T.B. and Kuchen, H., 2020. A systematic literature review on general parameter control for evolutionary and swarm-based algorithms. </a:t>
            </a:r>
            <a:r>
              <a:rPr lang="en-US" sz="2900" i="1" dirty="0">
                <a:solidFill>
                  <a:srgbClr val="222222"/>
                </a:solidFill>
                <a:latin typeface="Arial" panose="020B0604020202020204" pitchFamily="34" charset="0"/>
              </a:rPr>
              <a:t>Swarm and Evolutionary Computation</a:t>
            </a:r>
            <a:r>
              <a:rPr lang="en-US" sz="2900" dirty="0">
                <a:solidFill>
                  <a:srgbClr val="222222"/>
                </a:solidFill>
                <a:latin typeface="Arial" panose="020B0604020202020204" pitchFamily="34" charset="0"/>
              </a:rPr>
              <a:t>, p.100777.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649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In </a:t>
            </a:r>
            <a:r>
              <a:rPr lang="en-US" sz="1200" dirty="0">
                <a:solidFill>
                  <a:srgbClr val="FF0000"/>
                </a:solidFill>
              </a:rPr>
              <a:t>memetic</a:t>
            </a:r>
            <a:r>
              <a:rPr lang="en-US" sz="1200" dirty="0"/>
              <a:t> algorithms or in co-evolutionary algorithms, in which </a:t>
            </a:r>
            <a:r>
              <a:rPr lang="en-US" sz="1200" dirty="0">
                <a:solidFill>
                  <a:srgbClr val="FF0000"/>
                </a:solidFill>
              </a:rPr>
              <a:t>several algorithms are used in combination</a:t>
            </a:r>
            <a:r>
              <a:rPr lang="en-US" sz="1200" dirty="0"/>
              <a:t>, there are also parameters that control how these algorithms interact with each other.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23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483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93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9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992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526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997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555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entire community should keep a close eye at the </a:t>
            </a:r>
            <a:r>
              <a:rPr lang="en-US" dirty="0">
                <a:solidFill>
                  <a:srgbClr val="FF0000"/>
                </a:solidFill>
              </a:rPr>
              <a:t>impending arrival</a:t>
            </a:r>
            <a:r>
              <a:rPr lang="en-US" dirty="0"/>
              <a:t> of new computing paradigms, from the </a:t>
            </a:r>
            <a:r>
              <a:rPr lang="en-US" dirty="0">
                <a:solidFill>
                  <a:srgbClr val="FF0000"/>
                </a:solidFill>
              </a:rPr>
              <a:t>Map/Reduce </a:t>
            </a:r>
            <a:r>
              <a:rPr lang="en-US" dirty="0"/>
              <a:t>model that lies underneath Big Data architectures to </a:t>
            </a:r>
            <a:r>
              <a:rPr lang="en-US" dirty="0">
                <a:solidFill>
                  <a:srgbClr val="FF0000"/>
                </a:solidFill>
              </a:rPr>
              <a:t>Ephemeral</a:t>
            </a:r>
            <a:r>
              <a:rPr lang="en-US" dirty="0"/>
              <a:t> Computing, </a:t>
            </a:r>
            <a:r>
              <a:rPr lang="en-US" dirty="0" err="1">
                <a:solidFill>
                  <a:srgbClr val="FF0000"/>
                </a:solidFill>
              </a:rPr>
              <a:t>Exascale</a:t>
            </a:r>
            <a:r>
              <a:rPr lang="en-US" dirty="0">
                <a:solidFill>
                  <a:srgbClr val="FF0000"/>
                </a:solidFill>
              </a:rPr>
              <a:t> Computing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Quantum Computing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Yet still at its infancy, </a:t>
            </a:r>
            <a:r>
              <a:rPr lang="en-US" dirty="0">
                <a:solidFill>
                  <a:srgbClr val="FF0000"/>
                </a:solidFill>
              </a:rPr>
              <a:t>Quantum Computing </a:t>
            </a:r>
            <a:r>
              <a:rPr lang="en-US" dirty="0"/>
              <a:t>is already spanning its applicability towards the ML realm and anticipating astonishing gains in terms of processing throughput for many other fields, including ML and large-scale optimization.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04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866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813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893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Bio-inspired computation: Where we stand and what’s 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534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128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16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50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minima </a:t>
            </a:r>
            <a:r>
              <a:rPr lang="en-US" dirty="0">
                <a:sym typeface="Wingdings" panose="05000000000000000000" pitchFamily="2" charset="2"/>
              </a:rPr>
              <a:t> horse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2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Search and Optimization By Metaheuristics Techniques and Algorithms inspired by Nature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538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>
                <a:latin typeface="CharisSIL"/>
              </a:rPr>
              <a:t>Search and Optimization By Metaheuristics Techniques and Algorithms inspired by Nature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9994D-DB00-472A-8516-5648410E63E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96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343E7-35CF-464E-9D7A-5019E856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A52A4C-9B09-4886-A744-0621FFC7BB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0C540-3AF5-4C72-8960-71030B323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Mostafa A. Elhosseini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236F7-4E78-4CCB-9DDA-D165C9037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https://youtube.com/c/drmelhosseini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910C2-598C-4C27-98CF-7C772EA05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2E73-0B85-4D6B-8CA6-7D87B59C2E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22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EBDE-F81E-4469-B61C-4CDBB266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FCE3A-F3DE-4C33-9D16-0C0679A98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91B38-B05F-477A-BD40-256C317EA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Mostafa A. Elhosseini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F2964-1D7D-49DD-94D6-F13FE27C4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https://youtube.com/c/drmelhosseini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6728B-BEEE-4240-AB91-57EF94E8F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30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964DA3-9F8D-49AB-BD06-5EFA87D0E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972F4-AC28-4130-B230-11DC9AEFF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0427E-6801-4B65-9D1F-E727EE7F63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Mostafa A. Elhosseini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17794-0D80-4112-91DD-24731556F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https://youtube.com/c/drmelhosseini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39165-204F-488B-92D5-456921017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F2E73-0B85-4D6B-8CA6-7D87B59C2E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0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be.com/drmelhossein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B98FB6-7E50-4A7D-8A90-E099CA79C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8875" y="1302871"/>
            <a:ext cx="8188026" cy="20446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Bio-inspired computation:</a:t>
            </a:r>
            <a:br>
              <a:rPr lang="en-US" sz="44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en-US" sz="44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Good Practices, Challenges and Research Direction</a:t>
            </a:r>
            <a:endParaRPr lang="en-US" sz="4400" u="sng" strike="sngStrike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ECC2A-9FC2-4B90-8A54-25C6423AF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608" y="18288"/>
            <a:ext cx="475488" cy="4754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220F2E73-0B85-4D6B-8CA6-7D87B59C2E94}" type="slidenum">
              <a:rPr lang="en-US" sz="900">
                <a:solidFill>
                  <a:schemeClr val="tx1">
                    <a:alpha val="70000"/>
                  </a:schemeClr>
                </a:solidFill>
              </a:rPr>
              <a:pPr algn="ctr">
                <a:spcAft>
                  <a:spcPts val="600"/>
                </a:spcAft>
              </a:pPr>
              <a:t>1</a:t>
            </a:fld>
            <a:endParaRPr lang="en-US" sz="90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F5E5A0C-2FBA-41EE-A973-C9897D83372C}"/>
              </a:ext>
            </a:extLst>
          </p:cNvPr>
          <p:cNvSpPr txBox="1">
            <a:spLocks/>
          </p:cNvSpPr>
          <p:nvPr/>
        </p:nvSpPr>
        <p:spPr>
          <a:xfrm>
            <a:off x="1993641" y="3519236"/>
            <a:ext cx="8192843" cy="2057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1800" b="1" dirty="0">
                <a:latin typeface="+mn-lt"/>
                <a:ea typeface="+mn-ea"/>
                <a:cs typeface="+mn-cs"/>
              </a:rPr>
              <a:t>Dr. Mostafa A. Elhosseini</a:t>
            </a:r>
          </a:p>
          <a:p>
            <a:pPr algn="l">
              <a:spcAft>
                <a:spcPts val="600"/>
              </a:spcAft>
            </a:pPr>
            <a:r>
              <a:rPr lang="en-US" sz="1800" dirty="0">
                <a:latin typeface="+mn-lt"/>
                <a:ea typeface="+mn-ea"/>
                <a:cs typeface="+mn-cs"/>
              </a:rPr>
              <a:t>Prof. at Taibah University</a:t>
            </a:r>
          </a:p>
          <a:p>
            <a:pPr algn="l">
              <a:spcAft>
                <a:spcPts val="600"/>
              </a:spcAft>
            </a:pPr>
            <a:r>
              <a:rPr lang="en-US" sz="1800" dirty="0">
                <a:latin typeface="+mn-lt"/>
                <a:ea typeface="+mn-ea"/>
                <a:cs typeface="+mn-cs"/>
                <a:hlinkClick r:id="rId3"/>
              </a:rPr>
              <a:t>https://youtube.com/drmelhosseini</a:t>
            </a:r>
            <a:r>
              <a:rPr lang="en-US" sz="1800" dirty="0"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10" name="Picture 9" descr="download.jpg">
            <a:extLst>
              <a:ext uri="{FF2B5EF4-FFF2-40B4-BE49-F238E27FC236}">
                <a16:creationId xmlns:a16="http://schemas.microsoft.com/office/drawing/2014/main" id="{BF90E88A-9C63-4D43-B22E-75BAEEF53E7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41993" y="410359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78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Data Explosion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02B38417-2F01-41F5-892E-0A9BE3EB7CF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4EAA79-AF6C-47CE-871E-13BEE3A32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807" y="1919288"/>
            <a:ext cx="12192000" cy="385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21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Computing power and storage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E2FD0588-90F5-4D37-A76F-07E92B12D6B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1C69D4-8297-43E2-A97A-178C06C0D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7" y="1919288"/>
            <a:ext cx="12192000" cy="369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02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A convergence of algorithmic advances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86322F71-F81C-4E8B-8F23-10A99FC8E2E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8A768E-0EE1-47C3-BA33-06220A000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3" y="2103506"/>
            <a:ext cx="12192000" cy="364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53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 Why all the hype about Deep NN?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88568BE1-C12B-40C6-9EF2-ABA7DFF2CDD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4D9F7F-DFAC-41EF-A736-38A8B93B4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32726"/>
            <a:ext cx="11113971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37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 Fusion of Bioinspired and Deep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11DDE-46ED-469A-980A-3C4E1C4C7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architectural design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hyper-parameter tuning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training</a:t>
            </a:r>
            <a:r>
              <a:rPr lang="en-US" dirty="0"/>
              <a:t> of Deep Learning “as a replacement for gradient-based solvers”  </a:t>
            </a:r>
            <a:r>
              <a:rPr lang="en-US" dirty="0">
                <a:solidFill>
                  <a:srgbClr val="FF0000"/>
                </a:solidFill>
              </a:rPr>
              <a:t>can be formulated as optimization </a:t>
            </a:r>
            <a:r>
              <a:rPr lang="en-US" dirty="0"/>
              <a:t>problems has motivated a long story between these models and the field of bio-inspired optimization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number of layers</a:t>
            </a:r>
            <a:r>
              <a:rPr lang="en-US" dirty="0"/>
              <a:t>, their </a:t>
            </a:r>
            <a:r>
              <a:rPr lang="en-US" dirty="0">
                <a:solidFill>
                  <a:srgbClr val="FF0000"/>
                </a:solidFill>
              </a:rPr>
              <a:t>dimension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type</a:t>
            </a:r>
            <a:r>
              <a:rPr lang="en-US" dirty="0"/>
              <a:t> of neurons, intermediate processing elements, and other structural parameters can span a </a:t>
            </a:r>
            <a:r>
              <a:rPr lang="en-US" u="sng" dirty="0"/>
              <a:t>large solution space demanding search heuristics </a:t>
            </a:r>
            <a:r>
              <a:rPr lang="en-US" dirty="0"/>
              <a:t>for their efficient exploration. Similarly, </a:t>
            </a:r>
            <a:endParaRPr lang="en-US" u="sng" dirty="0"/>
          </a:p>
          <a:p>
            <a:pPr marL="796925" lvl="1" indent="-339725">
              <a:buClr>
                <a:srgbClr val="FF0000"/>
              </a:buClr>
              <a:buFont typeface="Calibri" panose="020F0502020204030204" pitchFamily="34" charset="0"/>
              <a:buChar char="―"/>
            </a:pPr>
            <a:endParaRPr lang="en-US" dirty="0">
              <a:solidFill>
                <a:srgbClr val="FF0000"/>
              </a:solidFill>
            </a:endParaRPr>
          </a:p>
          <a:p>
            <a:pPr lvl="1">
              <a:buClr>
                <a:srgbClr val="FF0000"/>
              </a:buClr>
              <a:buFont typeface="Calibri" panose="020F0502020204030204" pitchFamily="34" charset="0"/>
              <a:buChar char="―"/>
            </a:pP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9B9583A6-342A-40F4-BF75-0843B34A97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251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 Fusion of Bioinspired and Deep Learning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9B9583A6-342A-40F4-BF75-0843B34A97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076600-A0F9-4EDC-A13B-32E2D5D43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36" y="1804102"/>
            <a:ext cx="11894327" cy="406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75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 Fusion of Bioinspired and Deep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11DDE-46ED-469A-980A-3C4E1C4C7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main scientific interest </a:t>
            </a:r>
            <a:r>
              <a:rPr lang="en-US" dirty="0"/>
              <a:t>of this work and those published thereafter is to </a:t>
            </a:r>
            <a:r>
              <a:rPr lang="en-US" u="sng" dirty="0"/>
              <a:t>assess whether meta-heuristics can avoid the convergence limitations of gradient descent </a:t>
            </a:r>
            <a:r>
              <a:rPr lang="en-US" dirty="0"/>
              <a:t>methods when facing strongly non-convex search spaces as those characterizing the problem of training complex Deep Learning architectures.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Nonetheless, most agreed on the dilated computation time and enormous computational resources needed by meta-heuristic solvers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Recently, this </a:t>
            </a:r>
            <a:r>
              <a:rPr lang="en-US" dirty="0">
                <a:solidFill>
                  <a:srgbClr val="FF0000"/>
                </a:solidFill>
              </a:rPr>
              <a:t>tendency is again emerging</a:t>
            </a:r>
            <a:r>
              <a:rPr lang="en-US" dirty="0"/>
              <a:t>, stimulated by advances in highly parallel computing paradigms including </a:t>
            </a:r>
            <a:r>
              <a:rPr lang="en-US" dirty="0">
                <a:solidFill>
                  <a:srgbClr val="FF0000"/>
                </a:solidFill>
              </a:rPr>
              <a:t>GPU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C5FF00DB-71C2-4B50-B2C3-A0521F6DB7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39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 Fusion of Bioinspired and Deep Learning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AB4595CD-0A9D-4EE4-AFD3-DE11149F88B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906BC2-34D1-44FC-BA6D-4928EFCF6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46451"/>
            <a:ext cx="9095675" cy="527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66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 Fusion of Bioinspired and Deep Learning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D2CE7D26-D66E-4C2F-95AB-D93DB361AB9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2A1B86-0666-424B-A58F-B22128EAA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590909"/>
            <a:ext cx="10685318" cy="505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10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Real-Life Optimization Problems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1131099D-4786-47F3-B19D-94C8EBEE273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880E55-561C-4217-8DFE-E8301FF41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0902" y="1689937"/>
            <a:ext cx="8960427" cy="466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649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80D3C-108D-4CE8-870C-20D89E4B7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Agenda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17504-2720-4FA2-B5AB-7B743C6B7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11281"/>
          </a:xfrm>
        </p:spPr>
        <p:txBody>
          <a:bodyPr>
            <a:normAutofit lnSpcReduction="10000"/>
          </a:bodyPr>
          <a:lstStyle/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r>
              <a:rPr lang="en-US" dirty="0"/>
              <a:t>Intro</a:t>
            </a:r>
          </a:p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r>
              <a:rPr lang="en-US" dirty="0"/>
              <a:t>What is AI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Machine Learning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Deep Learning</a:t>
            </a:r>
          </a:p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r>
              <a:rPr lang="en-US" dirty="0"/>
              <a:t>Why Now? </a:t>
            </a:r>
          </a:p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r>
              <a:rPr lang="en-US" dirty="0"/>
              <a:t>Fusion of Bioinspired and Deep Learning</a:t>
            </a:r>
          </a:p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r>
              <a:rPr lang="en-US" dirty="0"/>
              <a:t>Bioinspired Optimization Algorithms</a:t>
            </a:r>
          </a:p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r>
              <a:rPr lang="en-US" dirty="0"/>
              <a:t>Good practices and Recommendations</a:t>
            </a:r>
          </a:p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r>
              <a:rPr lang="en-US" dirty="0"/>
              <a:t>What is the future direction of bioinspired </a:t>
            </a:r>
          </a:p>
          <a:p>
            <a:pPr marL="0" indent="0">
              <a:buClr>
                <a:srgbClr val="00B0F0"/>
              </a:buClr>
              <a:buNone/>
            </a:pPr>
            <a:endParaRPr lang="en-US" dirty="0"/>
          </a:p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endParaRPr lang="en-US" dirty="0"/>
          </a:p>
          <a:p>
            <a:pPr>
              <a:buClr>
                <a:srgbClr val="00B0F0"/>
              </a:buClr>
              <a:buFont typeface="Calibri" panose="020F0502020204030204" pitchFamily="34" charset="0"/>
              <a:buChar char="»"/>
            </a:pP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D8F2BC0-A4FA-462D-B097-9FD303C66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 descr="download.jpg">
            <a:extLst>
              <a:ext uri="{FF2B5EF4-FFF2-40B4-BE49-F238E27FC236}">
                <a16:creationId xmlns:a16="http://schemas.microsoft.com/office/drawing/2014/main" id="{3BE18646-9574-4247-8FD6-D91AEEC3C7B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23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Bioinspired Computation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600" dirty="0"/>
              <a:t>Many real-life optimization problems are difficult to solve by exact optimization methods, due to properties, such as </a:t>
            </a:r>
          </a:p>
          <a:p>
            <a:pPr marL="862013" lvl="1" indent="-404813"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dirty="0"/>
              <a:t>High dimensionality, Multimodality, Epistasis (parameter interaction), and </a:t>
            </a:r>
          </a:p>
          <a:p>
            <a:pPr marL="862013" lvl="1" indent="-404813"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dirty="0"/>
              <a:t>Non-differentiability.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600" dirty="0"/>
              <a:t>Notwithstanding this upsurge of activity, </a:t>
            </a:r>
          </a:p>
          <a:p>
            <a:pPr marL="855663" lvl="1" indent="-398463"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sz="3200" dirty="0"/>
              <a:t>Research in this vibrant topic should be </a:t>
            </a:r>
            <a:r>
              <a:rPr lang="en-US" sz="3200" dirty="0">
                <a:solidFill>
                  <a:srgbClr val="FF0000"/>
                </a:solidFill>
              </a:rPr>
              <a:t>steered towards certain areas </a:t>
            </a:r>
            <a:r>
              <a:rPr lang="en-US" sz="3200" dirty="0"/>
              <a:t>that, </a:t>
            </a:r>
          </a:p>
          <a:p>
            <a:pPr marL="855663" lvl="1" indent="-398463"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sz="3200" dirty="0"/>
              <a:t>Despite their eventual value and impact on the field of bio-inspired computation, still remain </a:t>
            </a:r>
            <a:r>
              <a:rPr lang="en-US" sz="3200" dirty="0">
                <a:solidFill>
                  <a:srgbClr val="FF0000"/>
                </a:solidFill>
              </a:rPr>
              <a:t>insufficiently explored </a:t>
            </a:r>
            <a:r>
              <a:rPr lang="en-US" sz="3200" dirty="0"/>
              <a:t>to date</a:t>
            </a:r>
          </a:p>
          <a:p>
            <a:pPr marL="457200" lvl="1" indent="0">
              <a:buClr>
                <a:srgbClr val="FF0000"/>
              </a:buClr>
              <a:buNone/>
            </a:pPr>
            <a:endParaRPr lang="en-US" dirty="0"/>
          </a:p>
          <a:p>
            <a:pPr marL="862013" lvl="1" indent="-404813">
              <a:buClr>
                <a:srgbClr val="FF0000"/>
              </a:buClr>
              <a:buFont typeface="Calibri" panose="020F0502020204030204" pitchFamily="34" charset="0"/>
              <a:buChar char="―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1131099D-4786-47F3-B19D-94C8EBEE273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33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Why Bioinspired?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Adaptability, Self-learning, Flexibility, Randomness, Mutually balanced in Intensification and diversification, Intuitive guidelines, Robustness, and efficiency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To mimic the inherent advantages of such biological systems to address complex modeling, simulation, and optimization problems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1C592834-7658-4A72-84A0-C49F5285D0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52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Bioinspired Optimization Algorithms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1ED7DD-3361-448F-81F9-538C4A88C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71" y="1848023"/>
            <a:ext cx="11315795" cy="4220268"/>
          </a:xfrm>
          <a:prstGeom prst="rect">
            <a:avLst/>
          </a:prstGeom>
        </p:spPr>
      </p:pic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2DB0A6CB-0EA2-4D58-8B3E-920B97D416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29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Where we stand….what is next?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Bio-inspired </a:t>
            </a:r>
            <a:r>
              <a:rPr lang="en-US" dirty="0"/>
              <a:t>computation has emerged as one of the </a:t>
            </a:r>
            <a:r>
              <a:rPr lang="en-US" b="1" dirty="0"/>
              <a:t>most studied branches</a:t>
            </a:r>
            <a:r>
              <a:rPr lang="en-US" dirty="0"/>
              <a:t> of Artificial Intelligence</a:t>
            </a:r>
          </a:p>
          <a:p>
            <a:pPr marL="796925" lvl="1" indent="-339725"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dirty="0"/>
              <a:t>Which </a:t>
            </a:r>
            <a:r>
              <a:rPr lang="en-US" dirty="0">
                <a:solidFill>
                  <a:srgbClr val="FF0000"/>
                </a:solidFill>
              </a:rPr>
              <a:t>research directions </a:t>
            </a:r>
            <a:r>
              <a:rPr lang="en-US" dirty="0"/>
              <a:t>should be pursued in the future</a:t>
            </a:r>
          </a:p>
          <a:p>
            <a:pPr marL="796925" lvl="1" indent="-339725"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dirty="0"/>
              <a:t>Provide an informed insight of the status of this field from both descriptive (</a:t>
            </a:r>
            <a:r>
              <a:rPr lang="en-US" dirty="0">
                <a:solidFill>
                  <a:srgbClr val="FF0000"/>
                </a:solidFill>
              </a:rPr>
              <a:t>where we stand</a:t>
            </a:r>
            <a:r>
              <a:rPr lang="en-US" dirty="0"/>
              <a:t>) and prescriptive (</a:t>
            </a:r>
            <a:r>
              <a:rPr lang="en-US" dirty="0">
                <a:solidFill>
                  <a:srgbClr val="FF0000"/>
                </a:solidFill>
              </a:rPr>
              <a:t>what’s next</a:t>
            </a:r>
            <a:r>
              <a:rPr lang="en-US" dirty="0"/>
              <a:t>) points of view</a:t>
            </a:r>
            <a:br>
              <a:rPr lang="en-US" dirty="0"/>
            </a:b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F9516E8B-22CC-4C20-8931-1FB66081F42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27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Theoretical Foundation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000" dirty="0"/>
              <a:t>Yield valuable information on the fundamental reasons why a search algorithm performs empirically better than others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289438B9-9F5E-4554-B55A-32B18B90D07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8F5BAE-7C9A-4F4C-B146-167FA290A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943610"/>
            <a:ext cx="7547264" cy="341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47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Theoretical Foundation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400" dirty="0"/>
              <a:t>No Free Lunch Theorem</a:t>
            </a:r>
          </a:p>
          <a:p>
            <a:pPr marL="855663" lvl="1" indent="-398463"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sz="3000" dirty="0">
                <a:solidFill>
                  <a:srgbClr val="FF0000"/>
                </a:solidFill>
              </a:rPr>
              <a:t>No optimization algorithm can perform better than any other under any metric over all possible problems</a:t>
            </a:r>
          </a:p>
          <a:p>
            <a:pPr marL="855663" lvl="1" indent="-398463"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sz="3000" dirty="0"/>
              <a:t>lack of a universally outperforming metaheuristic for all kinds of optimization problems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113020DF-438D-4353-87B4-7DAE0412B02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89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Theoretical Foundation (</a:t>
            </a:r>
            <a:r>
              <a:rPr lang="en-US" sz="3600" b="1" dirty="0">
                <a:solidFill>
                  <a:srgbClr val="00B0F0"/>
                </a:solidFill>
              </a:rPr>
              <a:t>Landscape Analysis)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200" dirty="0"/>
              <a:t>Relationship between the </a:t>
            </a:r>
            <a:r>
              <a:rPr lang="en-US" sz="3200" dirty="0">
                <a:solidFill>
                  <a:srgbClr val="FF0000"/>
                </a:solidFill>
              </a:rPr>
              <a:t>solution space </a:t>
            </a:r>
            <a:r>
              <a:rPr lang="en-US" sz="3200" dirty="0"/>
              <a:t>of the problem to be solved and the </a:t>
            </a:r>
            <a:r>
              <a:rPr lang="en-US" sz="3200" dirty="0">
                <a:solidFill>
                  <a:srgbClr val="FF0000"/>
                </a:solidFill>
              </a:rPr>
              <a:t>design of the bio-inspired optimization </a:t>
            </a:r>
            <a:r>
              <a:rPr lang="en-US" sz="3200" dirty="0"/>
              <a:t>technique</a:t>
            </a:r>
          </a:p>
          <a:p>
            <a:pPr marL="796925" lvl="1" indent="-339725">
              <a:buClr>
                <a:srgbClr val="FF0000"/>
              </a:buClr>
              <a:buFont typeface="Calibri" panose="020F0502020204030204" pitchFamily="34" charset="0"/>
              <a:buChar char="―"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5408D7FE-5D20-4430-8023-32DB75E5727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216906-B16B-45FB-9820-59D7E9C86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477165"/>
            <a:ext cx="8555182" cy="255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67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Theoretical Foundation (</a:t>
            </a:r>
            <a:r>
              <a:rPr lang="en-US" b="1" dirty="0">
                <a:solidFill>
                  <a:srgbClr val="00B0F0"/>
                </a:solidFill>
              </a:rPr>
              <a:t>Search Efficiency)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8BFAFA6B-CEB8-42FB-974C-72EC68A32F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7789449-3DD0-49D0-920F-5B4134B022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531531"/>
            <a:ext cx="8252780" cy="49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02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Dynamic and Stochastic optimization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u="sng" dirty="0"/>
              <a:t>Dynamic Optimization</a:t>
            </a:r>
            <a:r>
              <a:rPr lang="en-US" dirty="0"/>
              <a:t>: Techniques tailored to efficiently undertake problems whose objectives and/or constraints may change along time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u="sng" dirty="0"/>
              <a:t>Stochastic optimization </a:t>
            </a:r>
            <a:r>
              <a:rPr lang="en-US" dirty="0"/>
              <a:t>studies the development of solvers capable of </a:t>
            </a:r>
            <a:r>
              <a:rPr lang="en-US" dirty="0">
                <a:solidFill>
                  <a:srgbClr val="FF0000"/>
                </a:solidFill>
              </a:rPr>
              <a:t>dealing with uncertainty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u="sng" dirty="0"/>
              <a:t>Multimodal optimization </a:t>
            </a:r>
            <a:r>
              <a:rPr lang="en-US" sz="2800" dirty="0"/>
              <a:t>problems consist of </a:t>
            </a:r>
            <a:r>
              <a:rPr lang="en-US" sz="2800" dirty="0">
                <a:solidFill>
                  <a:srgbClr val="FF0000"/>
                </a:solidFill>
              </a:rPr>
              <a:t>finding multiple optima solutions </a:t>
            </a:r>
            <a:r>
              <a:rPr lang="en-US" sz="2800" dirty="0"/>
              <a:t>within a single algorithm run, in order to have a </a:t>
            </a:r>
            <a:r>
              <a:rPr lang="en-US" sz="2800" dirty="0">
                <a:solidFill>
                  <a:srgbClr val="FF0000"/>
                </a:solidFill>
              </a:rPr>
              <a:t>better knowledge </a:t>
            </a:r>
            <a:r>
              <a:rPr lang="en-US" sz="2800" dirty="0"/>
              <a:t>about the different solutions in the search space.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literature has been </a:t>
            </a:r>
            <a:r>
              <a:rPr lang="en-US" dirty="0">
                <a:solidFill>
                  <a:srgbClr val="FF0000"/>
                </a:solidFill>
              </a:rPr>
              <a:t>rich in regard to niching approaches </a:t>
            </a:r>
            <a:r>
              <a:rPr lang="en-US" dirty="0"/>
              <a:t>that have been combined with bio-inspired heuristics in order to help them properly search over multimodal fitness landscapes: </a:t>
            </a:r>
            <a:r>
              <a:rPr lang="en-US" dirty="0">
                <a:solidFill>
                  <a:srgbClr val="FF0000"/>
                </a:solidFill>
              </a:rPr>
              <a:t>Fitness sharing</a:t>
            </a:r>
            <a:r>
              <a:rPr lang="en-US" dirty="0"/>
              <a:t>, The </a:t>
            </a:r>
            <a:r>
              <a:rPr lang="en-US" dirty="0">
                <a:solidFill>
                  <a:srgbClr val="FF0000"/>
                </a:solidFill>
              </a:rPr>
              <a:t>clearing method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crowding schemes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Speciation and islanding</a:t>
            </a:r>
            <a:r>
              <a:rPr lang="en-US" dirty="0"/>
              <a:t>, exploit the concept of </a:t>
            </a:r>
            <a:r>
              <a:rPr lang="en-US" dirty="0">
                <a:solidFill>
                  <a:srgbClr val="FF0000"/>
                </a:solidFill>
              </a:rPr>
              <a:t>neighborhood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12021439-5E26-49A8-A012-132A8937771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60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Large-Scale Global Optimization (LSGO)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E1BB0C9D-0A0A-46FE-AF12-E4645BB6EA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1F21FB-1507-4CE6-B3A6-19A52F42B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90688"/>
            <a:ext cx="8052853" cy="465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4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Intro…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the past few years, Artificial Intelligence (AI) has been a subject of intense media hype</a:t>
            </a:r>
            <a:endParaRPr lang="en-US" sz="3200" dirty="0">
              <a:solidFill>
                <a:srgbClr val="FF0000"/>
              </a:solidFill>
              <a:latin typeface="Noto Sans Symbols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We’re promised a future of </a:t>
            </a:r>
            <a:r>
              <a:rPr lang="en-US" sz="3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intelligent chatbots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3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self-driving cars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and </a:t>
            </a:r>
            <a:r>
              <a:rPr lang="en-US" sz="3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virtual assistants</a:t>
            </a:r>
            <a:endParaRPr lang="en-US" sz="3200" b="0" i="0" u="none" strike="noStrike" dirty="0">
              <a:solidFill>
                <a:srgbClr val="FF0000"/>
              </a:solidFill>
              <a:effectLst/>
              <a:latin typeface="Noto Sans Symbols"/>
            </a:endParaRPr>
          </a:p>
          <a:p>
            <a:pPr marL="862013" lvl="1" indent="-404813" rtl="0" fontAlgn="base"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has deep learning achieved so far? </a:t>
            </a:r>
            <a:endParaRPr lang="en-US" sz="2800" b="0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 marL="862013" lvl="1" indent="-404813" rtl="0" fontAlgn="base"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How significant is it?</a:t>
            </a:r>
            <a:endParaRPr lang="en-US" sz="2800" b="0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 marL="862013" lvl="1" indent="-404813" rtl="0" fontAlgn="base"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Font typeface="Calibri" panose="020F0502020204030204" pitchFamily="34" charset="0"/>
              <a:buChar char="―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Where are we headed next?</a:t>
            </a:r>
            <a:endParaRPr lang="en-US" sz="2800" b="0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sz="3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928CB22A-B11B-4363-9004-811B844E5E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85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Parameter Tuning 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 lnSpcReduction="10000"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bio-inspired algorithms have too many parameters</a:t>
            </a:r>
            <a:r>
              <a:rPr lang="en-US" dirty="0"/>
              <a:t>, so that seeking the best value for each one of them can be </a:t>
            </a:r>
            <a:r>
              <a:rPr lang="en-US" dirty="0">
                <a:solidFill>
                  <a:srgbClr val="FF0000"/>
                </a:solidFill>
              </a:rPr>
              <a:t>regarded as another optimization problem</a:t>
            </a:r>
            <a:r>
              <a:rPr lang="en-US" dirty="0"/>
              <a:t> by itself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Deterministic</a:t>
            </a:r>
            <a:r>
              <a:rPr lang="en-US" dirty="0"/>
              <a:t> “Tuning or off-line tuning” methods adapt parameters following </a:t>
            </a:r>
            <a:r>
              <a:rPr lang="en-US" dirty="0">
                <a:solidFill>
                  <a:srgbClr val="FF0000"/>
                </a:solidFill>
              </a:rPr>
              <a:t>deterministic rules</a:t>
            </a:r>
            <a:r>
              <a:rPr lang="en-US" dirty="0"/>
              <a:t>, which are not dependent on any feedback.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Adaptive methods</a:t>
            </a:r>
            <a:r>
              <a:rPr lang="en-US" dirty="0"/>
              <a:t>, parameters are adapted according to a </a:t>
            </a:r>
            <a:r>
              <a:rPr lang="en-US" dirty="0">
                <a:solidFill>
                  <a:srgbClr val="FF0000"/>
                </a:solidFill>
              </a:rPr>
              <a:t>feedback</a:t>
            </a:r>
            <a:r>
              <a:rPr lang="en-US" dirty="0"/>
              <a:t> signal extracted from the controlled metaheuristic.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Self-adaptive</a:t>
            </a:r>
            <a:r>
              <a:rPr lang="en-US" dirty="0"/>
              <a:t> “online tuning” methods encode the parameters of the metaheuristics </a:t>
            </a:r>
            <a:r>
              <a:rPr lang="en-US" dirty="0">
                <a:solidFill>
                  <a:srgbClr val="FF0000"/>
                </a:solidFill>
              </a:rPr>
              <a:t>alongside the parameters </a:t>
            </a:r>
            <a:r>
              <a:rPr lang="en-US" dirty="0"/>
              <a:t>of the optimization problem in a single vector, which are evolved together during the optimization process itself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BDBC0051-6ABD-40AF-8AB6-B26AB32E64D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91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Parameter Tuning 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880EB770-6ECD-43AE-9BF1-A5BA1F20C6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DE51D4-C39A-4766-A150-E800CF42D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65557"/>
            <a:ext cx="9033564" cy="511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89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Parameter Adaptation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There are many proposals in GA to </a:t>
            </a:r>
            <a:r>
              <a:rPr lang="en-US" dirty="0">
                <a:solidFill>
                  <a:srgbClr val="FF0000"/>
                </a:solidFill>
              </a:rPr>
              <a:t>encourage diversity</a:t>
            </a:r>
            <a:r>
              <a:rPr lang="en-US" dirty="0"/>
              <a:t>, such as an </a:t>
            </a:r>
            <a:r>
              <a:rPr lang="en-US" b="1" dirty="0"/>
              <a:t>adaptive</a:t>
            </a:r>
            <a:r>
              <a:rPr lang="en-US" dirty="0"/>
              <a:t> </a:t>
            </a:r>
            <a:r>
              <a:rPr lang="en-US" b="1" dirty="0"/>
              <a:t>mutation</a:t>
            </a:r>
            <a:r>
              <a:rPr lang="en-US" dirty="0"/>
              <a:t> or and adaptation of the selection mechanism to recombine the most dissimilar individuals</a:t>
            </a:r>
          </a:p>
          <a:p>
            <a:pPr algn="just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Another recent trend is to consider not only the best solution to guide the search, but a </a:t>
            </a:r>
            <a:r>
              <a:rPr lang="en-US" dirty="0">
                <a:solidFill>
                  <a:srgbClr val="FF0000"/>
                </a:solidFill>
              </a:rPr>
              <a:t>group of the best p solutions</a:t>
            </a:r>
          </a:p>
          <a:p>
            <a:pPr algn="just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In </a:t>
            </a:r>
            <a:r>
              <a:rPr lang="en-US" sz="2800" dirty="0">
                <a:solidFill>
                  <a:srgbClr val="FF0000"/>
                </a:solidFill>
              </a:rPr>
              <a:t>memetic</a:t>
            </a:r>
            <a:r>
              <a:rPr lang="en-US" sz="2800" dirty="0"/>
              <a:t> algorithms or in co-evolutionary algorithms, in which </a:t>
            </a:r>
            <a:r>
              <a:rPr lang="en-US" sz="2800" dirty="0">
                <a:solidFill>
                  <a:srgbClr val="FF0000"/>
                </a:solidFill>
              </a:rPr>
              <a:t>several algorithms are used in combination</a:t>
            </a:r>
            <a:r>
              <a:rPr lang="en-US" sz="2800" dirty="0"/>
              <a:t>, there are also parameters that control how these algorithms interact with each other. </a:t>
            </a:r>
          </a:p>
          <a:p>
            <a:pPr algn="just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The most widespread method is to </a:t>
            </a:r>
            <a:r>
              <a:rPr lang="en-US" sz="2800" dirty="0">
                <a:solidFill>
                  <a:srgbClr val="FF0000"/>
                </a:solidFill>
              </a:rPr>
              <a:t>select one algorithm </a:t>
            </a:r>
            <a:r>
              <a:rPr lang="en-US" sz="2800" dirty="0"/>
              <a:t>based on a </a:t>
            </a:r>
            <a:r>
              <a:rPr lang="en-US" sz="2800" dirty="0">
                <a:solidFill>
                  <a:srgbClr val="FF0000"/>
                </a:solidFill>
              </a:rPr>
              <a:t>probability</a:t>
            </a:r>
            <a:r>
              <a:rPr lang="en-US" sz="2800" dirty="0"/>
              <a:t>, which is periodically updated as a function of the relative improvement obtained by each component. </a:t>
            </a:r>
          </a:p>
          <a:p>
            <a:pPr algn="just"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019DB3FE-D85D-47F6-97F8-03BD19BC49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58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Benchmarks &amp; Comparison Methodologies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28ADE28C-DE89-477C-A594-4BD64126B7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AD745E-D56B-44EB-AFB9-ADDF29637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724328"/>
            <a:ext cx="8545089" cy="481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879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Good practices and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11DDE-46ED-469A-980A-3C4E1C4C7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Lack of benchmark datasets/tasks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Unrealistic complexity of deep learning models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Comparisons should compulsorily include </a:t>
            </a:r>
            <a:r>
              <a:rPr lang="en-US" dirty="0">
                <a:solidFill>
                  <a:srgbClr val="FF0000"/>
                </a:solidFill>
              </a:rPr>
              <a:t>gradient back-propagation </a:t>
            </a:r>
            <a:r>
              <a:rPr lang="en-US" dirty="0"/>
              <a:t>based solvers widely used for the same purpose (e.g. SGD, Adam).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huge search space </a:t>
            </a:r>
            <a:r>
              <a:rPr lang="en-US" dirty="0"/>
              <a:t>faced by the optimization algorithm under consideration requires intelligent means to </a:t>
            </a:r>
            <a:r>
              <a:rPr lang="en-US" dirty="0">
                <a:solidFill>
                  <a:srgbClr val="FF0000"/>
                </a:solidFill>
              </a:rPr>
              <a:t>exploit the relationships </a:t>
            </a:r>
            <a:r>
              <a:rPr lang="en-US" dirty="0"/>
              <a:t>existing among the optimization variables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SHADE-ILS</a:t>
            </a:r>
            <a:r>
              <a:rPr lang="en-US" dirty="0"/>
              <a:t>: A reference evolutionary algorithm for large-scale global optimization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76A111B1-9112-4C36-96DC-8F9D8AB4152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030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Good practices and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11DDE-46ED-469A-980A-3C4E1C4C7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assessment of the </a:t>
            </a:r>
            <a:r>
              <a:rPr lang="en-US" dirty="0">
                <a:solidFill>
                  <a:srgbClr val="FF0000"/>
                </a:solidFill>
              </a:rPr>
              <a:t>statistical significance </a:t>
            </a:r>
            <a:r>
              <a:rPr lang="en-US" dirty="0"/>
              <a:t>is a must when dealing with problems related to Deep Learning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goal in Evolutionary Deep Learning is to yield models of improved </a:t>
            </a:r>
            <a:r>
              <a:rPr lang="en-US" dirty="0">
                <a:solidFill>
                  <a:srgbClr val="FF0000"/>
                </a:solidFill>
              </a:rPr>
              <a:t>generalization</a:t>
            </a:r>
            <a:r>
              <a:rPr lang="en-US" dirty="0"/>
              <a:t> properties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Quantitative evaluation of the </a:t>
            </a:r>
            <a:r>
              <a:rPr lang="en-US" dirty="0">
                <a:solidFill>
                  <a:srgbClr val="FF0000"/>
                </a:solidFill>
              </a:rPr>
              <a:t>complexity</a:t>
            </a:r>
            <a:r>
              <a:rPr lang="en-US" dirty="0"/>
              <a:t> of the solver, not only a mere indication of the </a:t>
            </a:r>
            <a:r>
              <a:rPr lang="en-US" dirty="0">
                <a:solidFill>
                  <a:srgbClr val="FF0000"/>
                </a:solidFill>
              </a:rPr>
              <a:t>quality</a:t>
            </a:r>
            <a:r>
              <a:rPr lang="en-US" dirty="0"/>
              <a:t> of its produced output.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global consensus on the </a:t>
            </a:r>
            <a:r>
              <a:rPr lang="en-US" dirty="0">
                <a:solidFill>
                  <a:srgbClr val="FF0000"/>
                </a:solidFill>
              </a:rPr>
              <a:t>dimensions of realistic benchmark </a:t>
            </a:r>
            <a:r>
              <a:rPr lang="en-US" dirty="0"/>
              <a:t>dataset and models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we are far from </a:t>
            </a:r>
            <a:r>
              <a:rPr lang="en-US" dirty="0"/>
              <a:t>fully replacing gradient-based solvers with bio-inspired optimization algorithms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7A67FCC5-C904-4D2A-971E-733569DE067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56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Good practices and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11DDE-46ED-469A-980A-3C4E1C4C7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One of the most renowned and competitive algorithms for large-scale global optimization (</a:t>
            </a:r>
            <a:r>
              <a:rPr lang="en-US" dirty="0">
                <a:solidFill>
                  <a:srgbClr val="FF0000"/>
                </a:solidFill>
              </a:rPr>
              <a:t>SHADE-ILS</a:t>
            </a:r>
            <a:r>
              <a:rPr lang="en-US" dirty="0"/>
              <a:t>) has not been able to perform better than the gradient-based Adam solver.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 summary, for the time being bio-inspired optimization algorithms </a:t>
            </a:r>
            <a:r>
              <a:rPr lang="en-US" dirty="0">
                <a:solidFill>
                  <a:srgbClr val="FF0000"/>
                </a:solidFill>
              </a:rPr>
              <a:t>cannot rival the computational efficiency</a:t>
            </a:r>
            <a:r>
              <a:rPr lang="en-US" dirty="0"/>
              <a:t> and the quality of solutions produced by gradient-based methods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This suggests that more </a:t>
            </a:r>
            <a:r>
              <a:rPr lang="en-US" dirty="0">
                <a:solidFill>
                  <a:srgbClr val="FF0000"/>
                </a:solidFill>
              </a:rPr>
              <a:t>sophisticated hybridization strategies </a:t>
            </a:r>
            <a:r>
              <a:rPr lang="en-US" dirty="0"/>
              <a:t>should be further investigated to embed problem-specific knowledge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D5103696-7D90-47E5-8E98-7DB8116710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14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5C64-F45A-4F4A-BBA3-FFD07311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Good practices and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11DDE-46ED-469A-980A-3C4E1C4C7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u="sng" dirty="0"/>
              <a:t>infer and exploit the co</a:t>
            </a:r>
            <a:r>
              <a:rPr lang="en-US" dirty="0"/>
              <a:t>rrelation between variables during the search process (</a:t>
            </a:r>
            <a:r>
              <a:rPr lang="en-US" dirty="0">
                <a:solidFill>
                  <a:srgbClr val="FF0000"/>
                </a:solidFill>
              </a:rPr>
              <a:t>interaction learning </a:t>
            </a:r>
            <a:r>
              <a:rPr lang="en-US" dirty="0"/>
              <a:t>).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Another interesting research path stems from the adoption of </a:t>
            </a:r>
            <a:r>
              <a:rPr lang="en-US" dirty="0">
                <a:solidFill>
                  <a:srgbClr val="FF0000"/>
                </a:solidFill>
              </a:rPr>
              <a:t>niching</a:t>
            </a:r>
            <a:r>
              <a:rPr lang="en-US" dirty="0"/>
              <a:t> methods used in bio-inspired algorithms for </a:t>
            </a:r>
            <a:r>
              <a:rPr lang="en-US" dirty="0">
                <a:solidFill>
                  <a:srgbClr val="FF0000"/>
                </a:solidFill>
              </a:rPr>
              <a:t>multi-modal problems </a:t>
            </a:r>
            <a:r>
              <a:rPr lang="en-US" dirty="0"/>
              <a:t>for the construction of Deep Learning ensembles (also referred to as </a:t>
            </a:r>
            <a:r>
              <a:rPr lang="en-US" dirty="0">
                <a:solidFill>
                  <a:srgbClr val="FF0000"/>
                </a:solidFill>
              </a:rPr>
              <a:t>committees</a:t>
            </a:r>
            <a:r>
              <a:rPr lang="en-US" dirty="0"/>
              <a:t>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07A7-259A-45A8-A871-2E249BA0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9BB27210-48CB-4EDE-9C1B-D943008C7F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60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Recommended Directions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38</a:t>
            </a:fld>
            <a:endParaRPr lang="en-US" dirty="0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E4903FFF-F791-48CE-BB7A-DAC271D60E6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37157E8D-E34B-44E3-9F01-60F8DD989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919288"/>
            <a:ext cx="11111345" cy="406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0392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Recommended Directions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To decide whether we need to </a:t>
            </a:r>
            <a:r>
              <a:rPr lang="en-US" dirty="0">
                <a:solidFill>
                  <a:srgbClr val="FF0000"/>
                </a:solidFill>
              </a:rPr>
              <a:t>improve methods discovered </a:t>
            </a:r>
            <a:r>
              <a:rPr lang="en-US" dirty="0"/>
              <a:t>so far by the community, or instead look for </a:t>
            </a:r>
            <a:r>
              <a:rPr lang="en-US" dirty="0">
                <a:solidFill>
                  <a:srgbClr val="FF0000"/>
                </a:solidFill>
              </a:rPr>
              <a:t>new biological sources </a:t>
            </a:r>
            <a:r>
              <a:rPr lang="en-US" dirty="0"/>
              <a:t>of inspiration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Need a </a:t>
            </a:r>
            <a:r>
              <a:rPr lang="en-US" dirty="0">
                <a:solidFill>
                  <a:srgbClr val="FF0000"/>
                </a:solidFill>
              </a:rPr>
              <a:t>consensus</a:t>
            </a:r>
            <a:r>
              <a:rPr lang="en-US" dirty="0"/>
              <a:t> on how new algorithms should be evaluated both theoretically (</a:t>
            </a:r>
            <a:r>
              <a:rPr lang="en-US" dirty="0">
                <a:solidFill>
                  <a:srgbClr val="FF0000"/>
                </a:solidFill>
              </a:rPr>
              <a:t>novelty</a:t>
            </a:r>
            <a:r>
              <a:rPr lang="en-US" dirty="0"/>
              <a:t>, properties) and empirically (comparison methodologies, benchmark problems)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Towards a unified notation and description of bio-inspired algorithms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Nonetheless, there is an increasing </a:t>
            </a:r>
            <a:r>
              <a:rPr lang="en-US" b="1" dirty="0">
                <a:solidFill>
                  <a:srgbClr val="FF0000"/>
                </a:solidFill>
              </a:rPr>
              <a:t>global concern with energy efficiency</a:t>
            </a:r>
            <a:r>
              <a:rPr lang="en-US" dirty="0"/>
              <a:t>, which has lately coined the so-called </a:t>
            </a:r>
            <a:r>
              <a:rPr lang="en-US" dirty="0">
                <a:solidFill>
                  <a:srgbClr val="FF0000"/>
                </a:solidFill>
              </a:rPr>
              <a:t>Green Computing concept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39</a:t>
            </a:fld>
            <a:endParaRPr lang="en-US" dirty="0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E4903FFF-F791-48CE-BB7A-DAC271D60E6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8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Intro…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 late 2015, </a:t>
            </a:r>
            <a:r>
              <a:rPr lang="en-US" u="sng" dirty="0"/>
              <a:t>Google CEO Sundar Pichai stated</a:t>
            </a:r>
            <a:r>
              <a:rPr lang="en-US" dirty="0"/>
              <a:t>,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ctr">
              <a:buClr>
                <a:srgbClr val="FF0000"/>
              </a:buClr>
              <a:buNone/>
            </a:pPr>
            <a:r>
              <a:rPr lang="en-US" dirty="0">
                <a:solidFill>
                  <a:srgbClr val="FF0000"/>
                </a:solidFill>
              </a:rPr>
              <a:t>“</a:t>
            </a:r>
            <a:r>
              <a:rPr lang="en-US" b="1" dirty="0">
                <a:solidFill>
                  <a:srgbClr val="FF0000"/>
                </a:solidFill>
              </a:rPr>
              <a:t>Machine learning </a:t>
            </a:r>
            <a:r>
              <a:rPr lang="en-US" dirty="0"/>
              <a:t>is a core, transformative way by which we’re rethinking how we’re doing everything. We’re thoughtfully applying it across all our products, </a:t>
            </a:r>
            <a:r>
              <a:rPr lang="en-US" dirty="0">
                <a:solidFill>
                  <a:srgbClr val="FF0000"/>
                </a:solidFill>
              </a:rPr>
              <a:t>be it search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ads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YouTube</a:t>
            </a:r>
            <a:r>
              <a:rPr lang="en-US" dirty="0"/>
              <a:t>, or </a:t>
            </a:r>
            <a:r>
              <a:rPr lang="en-US" dirty="0">
                <a:solidFill>
                  <a:srgbClr val="FF0000"/>
                </a:solidFill>
              </a:rPr>
              <a:t>Play</a:t>
            </a:r>
            <a:r>
              <a:rPr lang="en-US" dirty="0"/>
              <a:t>. And we’re in early days, but you’ll see us—in a systematic way— </a:t>
            </a:r>
            <a:r>
              <a:rPr lang="en-US" dirty="0">
                <a:solidFill>
                  <a:srgbClr val="0070C0"/>
                </a:solidFill>
              </a:rPr>
              <a:t>apply machine learning in all these areas</a:t>
            </a:r>
            <a:r>
              <a:rPr lang="en-US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ECF77434-2C4E-4697-9D40-A99099D590C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233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Recommended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entire community should keep a close eye at the </a:t>
            </a:r>
            <a:r>
              <a:rPr lang="en-US" dirty="0">
                <a:solidFill>
                  <a:srgbClr val="FF0000"/>
                </a:solidFill>
              </a:rPr>
              <a:t>impending arrival</a:t>
            </a:r>
            <a:r>
              <a:rPr lang="en-US" dirty="0"/>
              <a:t> of new computing paradigms, from the </a:t>
            </a:r>
            <a:r>
              <a:rPr lang="en-US" dirty="0">
                <a:solidFill>
                  <a:srgbClr val="FF0000"/>
                </a:solidFill>
              </a:rPr>
              <a:t>Map/Reduce </a:t>
            </a:r>
            <a:r>
              <a:rPr lang="en-US" dirty="0"/>
              <a:t>model that lies underneath Big Data architectures to </a:t>
            </a:r>
            <a:r>
              <a:rPr lang="en-US" dirty="0">
                <a:solidFill>
                  <a:srgbClr val="FF0000"/>
                </a:solidFill>
              </a:rPr>
              <a:t>Ephemeral</a:t>
            </a:r>
            <a:r>
              <a:rPr lang="en-US" dirty="0"/>
              <a:t> Computing, </a:t>
            </a:r>
            <a:r>
              <a:rPr lang="en-US" dirty="0" err="1">
                <a:solidFill>
                  <a:srgbClr val="FF0000"/>
                </a:solidFill>
              </a:rPr>
              <a:t>Exascale</a:t>
            </a:r>
            <a:r>
              <a:rPr lang="en-US" dirty="0">
                <a:solidFill>
                  <a:srgbClr val="FF0000"/>
                </a:solidFill>
              </a:rPr>
              <a:t> Computing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Quantum Computing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Yet still at its infancy, </a:t>
            </a:r>
            <a:r>
              <a:rPr lang="en-US" dirty="0">
                <a:solidFill>
                  <a:srgbClr val="FF0000"/>
                </a:solidFill>
              </a:rPr>
              <a:t>Quantum Computing </a:t>
            </a:r>
            <a:r>
              <a:rPr lang="en-US" dirty="0"/>
              <a:t>is already spanning its applicability towards the ML realm and anticipating astonishing gains in terms of processing throughput for many other fields, including ML and large-scale optimization.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40</a:t>
            </a:fld>
            <a:endParaRPr lang="en-US" dirty="0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0FC9A118-F0C3-4C88-872B-8A75E0812C0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456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References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 fontScale="62500" lnSpcReduction="2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Hansen, N., Müller, S.D. and </a:t>
            </a:r>
            <a:r>
              <a:rPr lang="en-US" dirty="0" err="1"/>
              <a:t>Koumoutsakos</a:t>
            </a:r>
            <a:r>
              <a:rPr lang="en-US" dirty="0"/>
              <a:t>, P., 2003. Reducing the time complexity of the derandomized evolution strategy with covariance matrix adaptation (CMA-ES). Evolutionary computation, 11(1), pp.1-18.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Hussain, K., Salleh, M.N.M., Cheng, S. and Shi, Y., 2019. Metaheuristic research: a comprehensive survey.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Artificial Intelligence Review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52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(4), pp.2191-2233.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Joyce, T. and Herrmann, J.M., 2018. A review of no free lunch theorems, and their implications for metaheuristic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optimisation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Nature-inspired algorithms and applied optimization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pp.27-51.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Yang, X.S., 2018. Mathematical analysis of nature-inspired algorithms. In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Nature-inspired algorithms and applied optimization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(pp. 1-25). Springer, Cham.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Wang, M., Li, B., Zhang, G. and Yao, X., 2017. Population evolvability: Dynamic fitness landscape analysis for population-based metaheuristic algorithms.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IEEE Transactions on Evolutionary Computation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22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(4), pp.550-563.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Lu, H., Zhou, R., Fei, Z. and Guan, C., 2019. Spatial-domain fitness landscape analysis for combinatorial optimization.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Information Sciences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472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pp.126-144.</a:t>
            </a: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Piotrowski, A.P. and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Napiorkowski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J.J., 2018. Some metaheuristics should be simplified.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Information Sciences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427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pp.32-62.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Jiang, S., Yang, S., Yao, X., Tan, K.C., Kaiser, M. and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Krasnogor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N., 2018.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Benchmark Functions for the CEC'2018 Competition on Dynamic </a:t>
            </a:r>
            <a:r>
              <a:rPr lang="en-US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Multiobjective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Optimization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Newcastle University.</a:t>
            </a:r>
            <a:endParaRPr lang="en-US" u="sng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41</a:t>
            </a:fld>
            <a:endParaRPr lang="en-US" dirty="0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52E15DCA-0BAC-4311-9C38-5CBBB221AE3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907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References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Ma, H., Shen, S., Yu, M., Yang, Z., Fei, M. and Zhou, H., 2019. Multi-population techniques in nature inspired optimization algorithms: A comprehensive survey.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Swarm and evolutionary computation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44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pp.365-387.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Yanıkoğlu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İ.,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Gorissen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B.L. and den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Hertog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D., 2019. A survey of adjustable robust optimization.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European Journal of Operational Research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277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pp.799-813.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Wu, G.,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Mallipeddi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R. and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Suganthan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P.N., 2019. Ensemble strategies for population-based optimization algorithms–A survey.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Swarm and evolutionary computation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44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pp.695-711.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Molina, D.,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LaTorre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A. and Herrera, F., 2018, July. SHADE with iterative local search for large-scale global optimization. In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2018 IEEE congress on evolutionary computation (CEC)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(pp. 1-8). IEEE.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Molina, D.,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LaTorre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A. and Herrera, F., 2018. An insight into bio-inspired and evolutionary algorithms for global optimization: review, analysis, and lessons learnt over a decade of competitions.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Cognitive Computation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10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(4), pp.517-544.</a:t>
            </a: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42</a:t>
            </a:fld>
            <a:endParaRPr lang="en-US" dirty="0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13EA7FA4-CF5B-4908-B468-798F21B805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963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03225" indent="-403225"/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References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 fontScale="55000" lnSpcReduction="2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Fong, S., Deb, S. and Yang, X.S., 2018. How meta-heuristic algorithms contribute to deep learning in the hype of big data analytics. In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Progress in intelligent computing techniques: theory, practice, and applications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(pp. 3-25). Springer, Singapore.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Arrieta, A.B., Díaz-Rodríguez, N., Del Ser, J.,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Bennetot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Tabik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S.,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Barbado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A., García, S., Gil-López, S., Molina, D., Benjamins, R. and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Chatila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R., 2020. Explainable Artificial Intelligence (XAI): Concepts, taxonomies, opportunities and challenges toward responsible AI.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Information Fusion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58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pp.82-115.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Miikkulainen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R., Liang, J., Meyerson, E., Rawal, A., Fink, D.,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Francon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O., Raju, B.,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Shahrzad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H.,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Navruzyan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A., Duffy, N. and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Hodjat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B., 2019. Evolving deep neural networks. In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Artificial intelligence in the age of neural networks and brain computing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(pp. 293-312). Academic Press.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Assunção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Lourenço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N., Machado, P. and Ribeiro, B., 2019. DENSER: deep evolutionary network structured representation.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Genetic Programming and Evolvable Machines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(1), pp.5-35.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Chollet, F., 2018.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Deep learning with Python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(Vol. 361). New York: Manning.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Géron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A., 2019.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Hands-on machine learning with Scikit-Learn, Keras, and TensorFlow: Concepts, tools, and techniques to build intelligent systems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O'Reilly Media.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Del Ser, J.,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Osaba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E., Molina, D., Yang, X.S., Salcedo-Sanz, S., Camacho, D., Das, S.,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Suganthan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P.N.,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Coello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C.A.C. and Herrera, F., 2019. Bio-inspired computation: Where we stand and what's next.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Swarm and Evolutionary Computation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48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pp.220-250.</a:t>
            </a: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Martinez, A.D., Del Ser, J., Villar-Rodriguez, E.,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Osaba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E.,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Poyatos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J.,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Tabik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S., Molina, D. and Herrera, F., 2021. Lights and shadows in Evolutionary Deep Learning: Taxonomy, critical methodological analysis, cases of study, learned lessons, recommendations and challenges.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Information Fusion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67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pp.161-194.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43</a:t>
            </a:fld>
            <a:endParaRPr lang="en-US" dirty="0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AFA6A70E-5DAC-41D7-B4EB-3915ACA6568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67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Artificial Intelligence (AI)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5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5C34F5-F0BD-431A-81D0-D835F1BF6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81" y="2068712"/>
            <a:ext cx="7684749" cy="3250540"/>
          </a:xfrm>
          <a:prstGeom prst="rect">
            <a:avLst/>
          </a:prstGeom>
        </p:spPr>
      </p:pic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F68CE463-FD17-48AD-9A2B-4D0762EDDE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65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Machine Learning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2443595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Machine Learning is the science (and art)  of programming computers so they can </a:t>
            </a:r>
            <a:r>
              <a:rPr lang="en-US" dirty="0">
                <a:solidFill>
                  <a:srgbClr val="FF0000"/>
                </a:solidFill>
              </a:rPr>
              <a:t>learn from data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field of study that gives computers the ability to </a:t>
            </a:r>
            <a:r>
              <a:rPr lang="en-US" dirty="0">
                <a:solidFill>
                  <a:srgbClr val="FF0000"/>
                </a:solidFill>
              </a:rPr>
              <a:t>learn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without</a:t>
            </a:r>
            <a:r>
              <a:rPr lang="en-US" dirty="0"/>
              <a:t> being </a:t>
            </a:r>
            <a:r>
              <a:rPr lang="en-US" dirty="0">
                <a:solidFill>
                  <a:srgbClr val="FF0000"/>
                </a:solidFill>
              </a:rPr>
              <a:t>explicitly programmed </a:t>
            </a:r>
            <a:r>
              <a:rPr lang="en-US" dirty="0"/>
              <a:t>– Arthur Samuel, 1959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computer program is said to learn from experience 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 with respect to some task </a:t>
            </a:r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/>
              <a:t> and some performance measure	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, if its performance on </a:t>
            </a:r>
            <a:r>
              <a:rPr lang="en-US" dirty="0">
                <a:solidFill>
                  <a:srgbClr val="FF0000"/>
                </a:solidFill>
              </a:rPr>
              <a:t>T </a:t>
            </a:r>
            <a:r>
              <a:rPr lang="en-US" dirty="0"/>
              <a:t>as measured by 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, improves with experience </a:t>
            </a:r>
            <a:r>
              <a:rPr lang="en-US" dirty="0">
                <a:solidFill>
                  <a:srgbClr val="FF0000"/>
                </a:solidFill>
              </a:rPr>
              <a:t>E</a:t>
            </a:r>
            <a:r>
              <a:rPr lang="en-US" dirty="0"/>
              <a:t>. Tom Mitchell, 1997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1B6369-99FB-4512-9071-E23070BA8E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48548" y="4291445"/>
            <a:ext cx="7012979" cy="1772816"/>
          </a:xfrm>
          <a:prstGeom prst="rect">
            <a:avLst/>
          </a:prstGeom>
        </p:spPr>
      </p:pic>
      <p:pic>
        <p:nvPicPr>
          <p:cNvPr id="7" name="Picture 6" descr="download.jpg">
            <a:extLst>
              <a:ext uri="{FF2B5EF4-FFF2-40B4-BE49-F238E27FC236}">
                <a16:creationId xmlns:a16="http://schemas.microsoft.com/office/drawing/2014/main" id="{D58745FF-21E6-423D-A0A2-538F0EFAD02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94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D6AD8-7E5A-41DF-88F2-B69EE9313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|</a:t>
            </a:r>
            <a:r>
              <a:rPr lang="en-US" b="1" dirty="0">
                <a:solidFill>
                  <a:srgbClr val="0070C0"/>
                </a:solidFill>
              </a:rPr>
              <a:t>Deep NN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A0749-9CE3-4F28-BFA8-A47916AC5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73559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Neural network </a:t>
            </a:r>
            <a:r>
              <a:rPr lang="en-US" dirty="0"/>
              <a:t>can </a:t>
            </a:r>
            <a:r>
              <a:rPr lang="en-US" dirty="0">
                <a:solidFill>
                  <a:srgbClr val="FF0000"/>
                </a:solidFill>
              </a:rPr>
              <a:t>learn</a:t>
            </a:r>
            <a:r>
              <a:rPr lang="en-US" dirty="0"/>
              <a:t> the best features and their contribution, they can </a:t>
            </a:r>
            <a:r>
              <a:rPr lang="en-US" dirty="0">
                <a:solidFill>
                  <a:srgbClr val="FF0000"/>
                </a:solidFill>
              </a:rPr>
              <a:t>perform feature engineering </a:t>
            </a:r>
            <a:r>
              <a:rPr lang="en-US" dirty="0"/>
              <a:t>themselves</a:t>
            </a:r>
          </a:p>
          <a:p>
            <a:pPr marL="0" lvl="0" indent="0">
              <a:buClr>
                <a:srgbClr val="FF0000"/>
              </a:buClr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304C1-DF51-4046-A83E-4F43E7076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87ED5-FFC1-4238-969F-9950F7A471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75819" y="2775248"/>
            <a:ext cx="5840362" cy="186402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425BC14-EFF9-4711-BCA6-EF58A6A15DAE}"/>
              </a:ext>
            </a:extLst>
          </p:cNvPr>
          <p:cNvSpPr txBox="1">
            <a:spLocks/>
          </p:cNvSpPr>
          <p:nvPr/>
        </p:nvSpPr>
        <p:spPr>
          <a:xfrm>
            <a:off x="838200" y="4761073"/>
            <a:ext cx="10515600" cy="17318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Partially </a:t>
            </a:r>
            <a:r>
              <a:rPr lang="en-US" dirty="0">
                <a:solidFill>
                  <a:srgbClr val="FF0000"/>
                </a:solidFill>
              </a:rPr>
              <a:t>replace</a:t>
            </a:r>
            <a:r>
              <a:rPr lang="en-US" dirty="0"/>
              <a:t> the need for feature engineering, or manually create better predictive features 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Deep learning also called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representation learning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You can think of a </a:t>
            </a:r>
            <a:r>
              <a:rPr lang="en-US" dirty="0">
                <a:solidFill>
                  <a:srgbClr val="FF0000"/>
                </a:solidFill>
              </a:rPr>
              <a:t>deep network </a:t>
            </a:r>
            <a:r>
              <a:rPr lang="en-US" dirty="0"/>
              <a:t>as a </a:t>
            </a:r>
            <a:r>
              <a:rPr lang="en-US" dirty="0">
                <a:solidFill>
                  <a:srgbClr val="FF0000"/>
                </a:solidFill>
              </a:rPr>
              <a:t>multistage information-distillation operation</a:t>
            </a:r>
            <a:r>
              <a:rPr lang="en-US" dirty="0"/>
              <a:t>, where information goes through successive filters and comes out increasingly purified (that is, useful with regard to some task)</a:t>
            </a:r>
          </a:p>
        </p:txBody>
      </p:sp>
      <p:pic>
        <p:nvPicPr>
          <p:cNvPr id="7" name="Picture 6" descr="download.jpg">
            <a:extLst>
              <a:ext uri="{FF2B5EF4-FFF2-40B4-BE49-F238E27FC236}">
                <a16:creationId xmlns:a16="http://schemas.microsoft.com/office/drawing/2014/main" id="{8A17DA28-0038-488B-832B-3E9DA06C1D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03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How Does Deep Learning works?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29A16A-5EA2-4A72-BC92-633319665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751" y="1690688"/>
            <a:ext cx="5453085" cy="4459217"/>
          </a:xfrm>
          <a:prstGeom prst="rect">
            <a:avLst/>
          </a:prstGeom>
        </p:spPr>
      </p:pic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01B457BF-08A5-455D-A809-68D390BA701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8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93F5-7FE9-4B11-B164-220383E0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70C0"/>
                </a:solidFill>
              </a:rPr>
              <a:t> Why Now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F7DD2-C9DA-4752-A71A-ABC33393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599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dirty="0"/>
              <a:t>A convergence of algorithmic advances, data proliferation, and tremendous increases in computing power and storage has propelled AI from Hype to reality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 Explosion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Computing power and storage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 convergence of algorithmic advances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Transfer Learning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 large part due to a level of </a:t>
            </a:r>
            <a:r>
              <a:rPr lang="en-US" dirty="0">
                <a:solidFill>
                  <a:srgbClr val="FF0000"/>
                </a:solidFill>
              </a:rPr>
              <a:t>funding</a:t>
            </a:r>
            <a:r>
              <a:rPr lang="en-US" dirty="0"/>
              <a:t> never seen before in the short history of AI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sz="2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rgbClr val="FF0000"/>
              </a:solidFill>
              <a:latin typeface="Noto Sans Symbols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64F3-8BCF-4DFC-98F5-0D77BA53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092-2074-49E1-8E3F-CF3C0678244C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 descr="download.jpg">
            <a:extLst>
              <a:ext uri="{FF2B5EF4-FFF2-40B4-BE49-F238E27FC236}">
                <a16:creationId xmlns:a16="http://schemas.microsoft.com/office/drawing/2014/main" id="{15C21C68-ED04-4E9C-BA26-7E45B5F9AF0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4030" y="136525"/>
            <a:ext cx="155416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275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11540</TotalTime>
  <Words>3156</Words>
  <Application>Microsoft Office PowerPoint</Application>
  <PresentationFormat>Widescreen</PresentationFormat>
  <Paragraphs>289</Paragraphs>
  <Slides>43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CharisSIL</vt:lpstr>
      <vt:lpstr>Noto Sans Symbols</vt:lpstr>
      <vt:lpstr>Wingdings</vt:lpstr>
      <vt:lpstr>Office Theme</vt:lpstr>
      <vt:lpstr>Bio-inspired computation: Good Practices, Challenges and Research Direction</vt:lpstr>
      <vt:lpstr>| Agenda</vt:lpstr>
      <vt:lpstr>| Intro…</vt:lpstr>
      <vt:lpstr>| Intro…</vt:lpstr>
      <vt:lpstr>| Artificial Intelligence (AI)</vt:lpstr>
      <vt:lpstr>| Machine Learning</vt:lpstr>
      <vt:lpstr>|Deep NN</vt:lpstr>
      <vt:lpstr>| How Does Deep Learning works?</vt:lpstr>
      <vt:lpstr>| Why Now </vt:lpstr>
      <vt:lpstr>| Data Explosion</vt:lpstr>
      <vt:lpstr>| Computing power and storage </vt:lpstr>
      <vt:lpstr>| A convergence of algorithmic advances </vt:lpstr>
      <vt:lpstr>| Why all the hype about Deep NN?</vt:lpstr>
      <vt:lpstr>| Fusion of Bioinspired and Deep Learning</vt:lpstr>
      <vt:lpstr>| Fusion of Bioinspired and Deep Learning</vt:lpstr>
      <vt:lpstr>| Fusion of Bioinspired and Deep Learning</vt:lpstr>
      <vt:lpstr>| Fusion of Bioinspired and Deep Learning</vt:lpstr>
      <vt:lpstr>| Fusion of Bioinspired and Deep Learning</vt:lpstr>
      <vt:lpstr>| Real-Life Optimization Problems</vt:lpstr>
      <vt:lpstr>| Bioinspired Computation</vt:lpstr>
      <vt:lpstr>| Why Bioinspired?</vt:lpstr>
      <vt:lpstr>| Bioinspired Optimization Algorithms</vt:lpstr>
      <vt:lpstr>| Where we stand….what is next?</vt:lpstr>
      <vt:lpstr>| Theoretical Foundation</vt:lpstr>
      <vt:lpstr>| Theoretical Foundation</vt:lpstr>
      <vt:lpstr>| Theoretical Foundation (Landscape Analysis)</vt:lpstr>
      <vt:lpstr>| Theoretical Foundation (Search Efficiency) </vt:lpstr>
      <vt:lpstr>| Dynamic and Stochastic optimization</vt:lpstr>
      <vt:lpstr>| Large-Scale Global Optimization (LSGO)</vt:lpstr>
      <vt:lpstr>| Parameter Tuning  </vt:lpstr>
      <vt:lpstr>| Parameter Tuning  </vt:lpstr>
      <vt:lpstr>| Parameter Adaptation</vt:lpstr>
      <vt:lpstr>| Benchmarks &amp; Comparison Methodologies</vt:lpstr>
      <vt:lpstr>|Good practices and Recommendations</vt:lpstr>
      <vt:lpstr>|Good practices and Recommendations</vt:lpstr>
      <vt:lpstr>|Good practices and Recommendations</vt:lpstr>
      <vt:lpstr>|Good practices and Recommendations</vt:lpstr>
      <vt:lpstr>| Recommended Directions</vt:lpstr>
      <vt:lpstr>| Recommended Directions</vt:lpstr>
      <vt:lpstr>| Recommended Directions</vt:lpstr>
      <vt:lpstr>| References </vt:lpstr>
      <vt:lpstr>| References </vt:lpstr>
      <vt:lpstr>| 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vector classifier</dc:title>
  <dc:creator>MOUSTAFA ABDELKHALEK ELHUSSEI</dc:creator>
  <cp:lastModifiedBy>mostafa elhosseni</cp:lastModifiedBy>
  <cp:revision>690</cp:revision>
  <cp:lastPrinted>2021-03-15T11:36:49Z</cp:lastPrinted>
  <dcterms:created xsi:type="dcterms:W3CDTF">2019-11-18T22:04:08Z</dcterms:created>
  <dcterms:modified xsi:type="dcterms:W3CDTF">2021-08-21T12:20:52Z</dcterms:modified>
</cp:coreProperties>
</file>