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92" r:id="rId4"/>
    <p:sldId id="263" r:id="rId5"/>
    <p:sldId id="286" r:id="rId6"/>
    <p:sldId id="273" r:id="rId7"/>
    <p:sldId id="274" r:id="rId8"/>
    <p:sldId id="275" r:id="rId9"/>
    <p:sldId id="276" r:id="rId10"/>
    <p:sldId id="277" r:id="rId11"/>
    <p:sldId id="278" r:id="rId12"/>
    <p:sldId id="287" r:id="rId13"/>
    <p:sldId id="279" r:id="rId14"/>
    <p:sldId id="280" r:id="rId15"/>
    <p:sldId id="288" r:id="rId16"/>
    <p:sldId id="289" r:id="rId17"/>
    <p:sldId id="281" r:id="rId18"/>
    <p:sldId id="282" r:id="rId19"/>
    <p:sldId id="283" r:id="rId20"/>
    <p:sldId id="290" r:id="rId21"/>
    <p:sldId id="291" r:id="rId22"/>
    <p:sldId id="294" r:id="rId23"/>
    <p:sldId id="29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9" autoAdjust="0"/>
    <p:restoredTop sz="94660"/>
  </p:normalViewPr>
  <p:slideViewPr>
    <p:cSldViewPr snapToGrid="0">
      <p:cViewPr varScale="1">
        <p:scale>
          <a:sx n="79" d="100"/>
          <a:sy n="79" d="100"/>
        </p:scale>
        <p:origin x="61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E9876-D11D-49FD-8341-4E4320D3A8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8EB87E-A314-4771-B4AB-68FB6147B4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0C095D-1214-4709-876E-00796308C624}"/>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E0B9D085-15E3-4104-B399-D5B8B73453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BB0EB-7D2C-46CF-92A5-6492CEEB46A1}"/>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859020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0135-5DE9-44CB-9A77-9C217B4B8F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117F9D-5915-4986-84A9-7D6CF759EA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5999CB-A990-43EA-945B-0DF83F14A378}"/>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C91520ED-5C33-4667-9389-CD58EFF20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9D444-EE13-4C32-9A35-218155EAB87D}"/>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1322234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9BFE80-D316-4A55-848D-948636C706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6D2907-9156-4801-8AFC-A81F4D5D27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7A2A4-A5CF-47F5-A994-4B49338A835C}"/>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DF70576A-3AF1-4338-9B62-727E65165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C66C81-8393-4BC5-944F-E35028E86966}"/>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40265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3F15-E226-4E01-A73E-495C79F147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0FC59-D8F4-4FB0-8540-2F3C8022C0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54E82-A232-4F86-8FBB-3DA7F599D2C2}"/>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B22CBC0C-F7E6-4D01-99DE-023B97770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0C9B3-1799-4D73-A833-F3F47353CA1B}"/>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1053033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9F123-EDFD-4710-9B4F-1B68102834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5FCE4A-9D6B-47F1-83E8-51E01BCDF1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50EB06-D287-46BF-BC0A-1F5D2241CFAD}"/>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8678B839-1919-47DA-B6BE-605938A39E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27B6D6-F82D-48DC-BDF5-10256878260F}"/>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3391894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2B7C-DF84-4233-938A-0BF39AFEBF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DD161D-5418-4205-870A-1D694BEB77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8A26BD-96CD-4B7C-A654-EB68358B73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52BAF4-3009-4323-94D9-10FA23FC35B9}"/>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6" name="Footer Placeholder 5">
            <a:extLst>
              <a:ext uri="{FF2B5EF4-FFF2-40B4-BE49-F238E27FC236}">
                <a16:creationId xmlns:a16="http://schemas.microsoft.com/office/drawing/2014/main" id="{8550C683-6B56-4E55-B565-F2BE10B873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34D7F2-4AFC-4D28-A653-69DB3F37CB74}"/>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3652184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FDDBB-E0EF-46BA-91E4-E6EB62BDB3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8F630A-F0CE-4678-94F1-B52BB44E34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8E4FFE-4544-46FD-A312-B687769164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AF5170-6A8C-433B-B8F6-B0981E2AB6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B50EF9-7C7D-4284-9BCE-DBFB20053D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F6E292-03C3-48C6-987D-5D66C5070C00}"/>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8" name="Footer Placeholder 7">
            <a:extLst>
              <a:ext uri="{FF2B5EF4-FFF2-40B4-BE49-F238E27FC236}">
                <a16:creationId xmlns:a16="http://schemas.microsoft.com/office/drawing/2014/main" id="{FCFE9E1D-341D-499A-AA75-DF58D62E97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0B4-1BCB-43BE-9DEA-531F39D70E84}"/>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297817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E6BEE-7346-4FC8-9918-434C25C379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35E91A-1690-4E2E-B175-43034D380F40}"/>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4" name="Footer Placeholder 3">
            <a:extLst>
              <a:ext uri="{FF2B5EF4-FFF2-40B4-BE49-F238E27FC236}">
                <a16:creationId xmlns:a16="http://schemas.microsoft.com/office/drawing/2014/main" id="{A0C378EB-3F89-4D92-B948-E16C76840E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45B4AE-7488-4CE0-81F2-930B74DE026D}"/>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113142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1E27F8-BDBB-427D-AF37-BBD026C55DAB}"/>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3" name="Footer Placeholder 2">
            <a:extLst>
              <a:ext uri="{FF2B5EF4-FFF2-40B4-BE49-F238E27FC236}">
                <a16:creationId xmlns:a16="http://schemas.microsoft.com/office/drawing/2014/main" id="{E47A3076-1A6D-4C55-8F59-9EEEAAFE72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E310C3-9EA3-43D0-9B8A-0DC02E9668CE}"/>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202710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B41B3-7D87-4F41-B288-0203C5ABEE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4D708C-747B-4D0B-B4AB-EBC5FA0CE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B1B608-1F05-490D-BCE1-BD4CD1D685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4FFDF2-C671-43C1-885E-2AFBCBFB2D84}"/>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6" name="Footer Placeholder 5">
            <a:extLst>
              <a:ext uri="{FF2B5EF4-FFF2-40B4-BE49-F238E27FC236}">
                <a16:creationId xmlns:a16="http://schemas.microsoft.com/office/drawing/2014/main" id="{3F04296E-37F8-4409-AFF7-66F93F02B0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709FB0-024B-4571-975C-529608C46EF2}"/>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200789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832F3-A601-400D-B809-508DB2CFEF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49662C-F54E-4B23-9EF3-E2E9C5EACA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D694B5-9474-4590-8812-67A5CB9A2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4FD406-4299-40CF-929D-082887A08893}"/>
              </a:ext>
            </a:extLst>
          </p:cNvPr>
          <p:cNvSpPr>
            <a:spLocks noGrp="1"/>
          </p:cNvSpPr>
          <p:nvPr>
            <p:ph type="dt" sz="half" idx="10"/>
          </p:nvPr>
        </p:nvSpPr>
        <p:spPr/>
        <p:txBody>
          <a:bodyPr/>
          <a:lstStyle/>
          <a:p>
            <a:fld id="{FB7AD447-A34D-4BB0-8AFA-EA8B785498B2}" type="datetimeFigureOut">
              <a:rPr lang="en-US" smtClean="0"/>
              <a:t>9/17/2023</a:t>
            </a:fld>
            <a:endParaRPr lang="en-US"/>
          </a:p>
        </p:txBody>
      </p:sp>
      <p:sp>
        <p:nvSpPr>
          <p:cNvPr id="6" name="Footer Placeholder 5">
            <a:extLst>
              <a:ext uri="{FF2B5EF4-FFF2-40B4-BE49-F238E27FC236}">
                <a16:creationId xmlns:a16="http://schemas.microsoft.com/office/drawing/2014/main" id="{A6B06696-9EA9-45D8-BAC7-C0E62F3CA7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E26422-5D73-4D65-A483-BE148AE496FD}"/>
              </a:ext>
            </a:extLst>
          </p:cNvPr>
          <p:cNvSpPr>
            <a:spLocks noGrp="1"/>
          </p:cNvSpPr>
          <p:nvPr>
            <p:ph type="sldNum" sz="quarter" idx="12"/>
          </p:nvPr>
        </p:nvSpPr>
        <p:spPr/>
        <p:txBody>
          <a:bodyPr/>
          <a:lstStyle/>
          <a:p>
            <a:fld id="{503D6BF6-E7AC-4CC1-A793-BBC1D548CDD0}" type="slidenum">
              <a:rPr lang="en-US" smtClean="0"/>
              <a:t>‹#›</a:t>
            </a:fld>
            <a:endParaRPr lang="en-US"/>
          </a:p>
        </p:txBody>
      </p:sp>
    </p:spTree>
    <p:extLst>
      <p:ext uri="{BB962C8B-B14F-4D97-AF65-F5344CB8AC3E}">
        <p14:creationId xmlns:p14="http://schemas.microsoft.com/office/powerpoint/2010/main" val="1006246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E596B3-E142-4EF3-8E9F-0CBF88D05A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A33938-FDA7-4D11-996E-5D57086735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BB9B84-92F6-4FBD-A24A-A082FDC4BC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7AD447-A34D-4BB0-8AFA-EA8B785498B2}" type="datetimeFigureOut">
              <a:rPr lang="en-US" smtClean="0"/>
              <a:t>9/17/2023</a:t>
            </a:fld>
            <a:endParaRPr lang="en-US"/>
          </a:p>
        </p:txBody>
      </p:sp>
      <p:sp>
        <p:nvSpPr>
          <p:cNvPr id="5" name="Footer Placeholder 4">
            <a:extLst>
              <a:ext uri="{FF2B5EF4-FFF2-40B4-BE49-F238E27FC236}">
                <a16:creationId xmlns:a16="http://schemas.microsoft.com/office/drawing/2014/main" id="{9DDC6FD9-73C1-4328-83F3-60675CCF6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4729AA-4A92-44F2-A3FE-21F3C84B4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3D6BF6-E7AC-4CC1-A793-BBC1D548CDD0}" type="slidenum">
              <a:rPr lang="en-US" smtClean="0"/>
              <a:t>‹#›</a:t>
            </a:fld>
            <a:endParaRPr lang="en-US"/>
          </a:p>
        </p:txBody>
      </p:sp>
    </p:spTree>
    <p:extLst>
      <p:ext uri="{BB962C8B-B14F-4D97-AF65-F5344CB8AC3E}">
        <p14:creationId xmlns:p14="http://schemas.microsoft.com/office/powerpoint/2010/main" val="4163100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youtube.com/drmelhossein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EBA0-971E-48A0-9ED1-6DDF3ECC3F3E}"/>
              </a:ext>
            </a:extLst>
          </p:cNvPr>
          <p:cNvSpPr>
            <a:spLocks noGrp="1"/>
          </p:cNvSpPr>
          <p:nvPr>
            <p:ph type="ctrTitle"/>
          </p:nvPr>
        </p:nvSpPr>
        <p:spPr/>
        <p:txBody>
          <a:bodyPr>
            <a:normAutofit/>
          </a:bodyPr>
          <a:lstStyle/>
          <a:p>
            <a:pPr algn="l"/>
            <a:r>
              <a:rPr lang="en-US" b="1" dirty="0">
                <a:solidFill>
                  <a:srgbClr val="FF0000"/>
                </a:solidFill>
              </a:rPr>
              <a:t>The Art and Science of Systematic Reviews</a:t>
            </a:r>
            <a:br>
              <a:rPr lang="en-US" dirty="0"/>
            </a:br>
            <a:r>
              <a:rPr lang="en-US" sz="4000" b="1" dirty="0">
                <a:solidFill>
                  <a:srgbClr val="FF0000"/>
                </a:solidFill>
              </a:rPr>
              <a:t>|</a:t>
            </a:r>
            <a:r>
              <a:rPr lang="en-US" sz="4000" b="1" dirty="0">
                <a:solidFill>
                  <a:srgbClr val="0070C0"/>
                </a:solidFill>
              </a:rPr>
              <a:t> Academic Research</a:t>
            </a:r>
            <a:endParaRPr lang="en-US" dirty="0"/>
          </a:p>
        </p:txBody>
      </p:sp>
      <p:sp>
        <p:nvSpPr>
          <p:cNvPr id="3" name="Subtitle 2">
            <a:extLst>
              <a:ext uri="{FF2B5EF4-FFF2-40B4-BE49-F238E27FC236}">
                <a16:creationId xmlns:a16="http://schemas.microsoft.com/office/drawing/2014/main" id="{4526A551-F4F2-4939-9282-572DF6EEA028}"/>
              </a:ext>
            </a:extLst>
          </p:cNvPr>
          <p:cNvSpPr>
            <a:spLocks noGrp="1"/>
          </p:cNvSpPr>
          <p:nvPr>
            <p:ph type="subTitle" idx="1"/>
          </p:nvPr>
        </p:nvSpPr>
        <p:spPr>
          <a:xfrm>
            <a:off x="1524000" y="4469785"/>
            <a:ext cx="9144000" cy="1655762"/>
          </a:xfrm>
        </p:spPr>
        <p:txBody>
          <a:bodyPr/>
          <a:lstStyle/>
          <a:p>
            <a:pPr algn="l"/>
            <a:r>
              <a:rPr lang="en-US" dirty="0"/>
              <a:t>Prof. Dr. Mostafa Elhosseini</a:t>
            </a:r>
          </a:p>
          <a:p>
            <a:pPr algn="l"/>
            <a:r>
              <a:rPr lang="en-US" dirty="0">
                <a:hlinkClick r:id="rId2"/>
              </a:rPr>
              <a:t>https://youtube.com/drmelhosseini</a:t>
            </a:r>
            <a:r>
              <a:rPr lang="en-US" dirty="0"/>
              <a:t> </a:t>
            </a:r>
          </a:p>
        </p:txBody>
      </p:sp>
    </p:spTree>
    <p:extLst>
      <p:ext uri="{BB962C8B-B14F-4D97-AF65-F5344CB8AC3E}">
        <p14:creationId xmlns:p14="http://schemas.microsoft.com/office/powerpoint/2010/main" val="922574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b="1" dirty="0"/>
              <a:t>Bias</a:t>
            </a:r>
            <a:endParaRPr lang="en-US" dirty="0"/>
          </a:p>
          <a:p>
            <a:pPr marL="796925" lvl="1" indent="-339725">
              <a:buClr>
                <a:srgbClr val="00B0F0"/>
              </a:buClr>
              <a:buFont typeface="Calibri" panose="020F0502020204030204" pitchFamily="34" charset="0"/>
              <a:buChar char="―"/>
            </a:pPr>
            <a:r>
              <a:rPr lang="en-US" b="1" dirty="0"/>
              <a:t>Systematic Review</a:t>
            </a:r>
            <a:r>
              <a:rPr lang="en-US" dirty="0"/>
              <a:t>: Aims to minimize bias through rigorous methodology.</a:t>
            </a:r>
          </a:p>
          <a:p>
            <a:pPr marL="796925" lvl="1" indent="-339725">
              <a:buClr>
                <a:srgbClr val="00B0F0"/>
              </a:buClr>
              <a:buFont typeface="Calibri" panose="020F0502020204030204" pitchFamily="34" charset="0"/>
              <a:buChar char="―"/>
            </a:pPr>
            <a:r>
              <a:rPr lang="en-US" b="1" dirty="0"/>
              <a:t>Traditional Literature Review</a:t>
            </a:r>
            <a:r>
              <a:rPr lang="en-US" dirty="0"/>
              <a:t>: More prone to bias as the selection and interpretation of studies might be influenced by the author's perspective.</a:t>
            </a:r>
          </a:p>
        </p:txBody>
      </p:sp>
    </p:spTree>
    <p:extLst>
      <p:ext uri="{BB962C8B-B14F-4D97-AF65-F5344CB8AC3E}">
        <p14:creationId xmlns:p14="http://schemas.microsoft.com/office/powerpoint/2010/main" val="1118712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b="1" dirty="0"/>
              <a:t>Update Frequency</a:t>
            </a:r>
            <a:endParaRPr lang="en-US" dirty="0"/>
          </a:p>
          <a:p>
            <a:pPr marL="796925" lvl="1" indent="-339725">
              <a:buClr>
                <a:srgbClr val="00B0F0"/>
              </a:buClr>
              <a:buFont typeface="Calibri" panose="020F0502020204030204" pitchFamily="34" charset="0"/>
              <a:buChar char="―"/>
            </a:pPr>
            <a:r>
              <a:rPr lang="en-US" b="1" dirty="0"/>
              <a:t>Systematic Review</a:t>
            </a:r>
            <a:r>
              <a:rPr lang="en-US" dirty="0"/>
              <a:t>: Often updated to incorporate new evidence.</a:t>
            </a:r>
          </a:p>
          <a:p>
            <a:pPr marL="796925" lvl="1" indent="-339725">
              <a:buClr>
                <a:srgbClr val="00B0F0"/>
              </a:buClr>
              <a:buFont typeface="Calibri" panose="020F0502020204030204" pitchFamily="34" charset="0"/>
              <a:buChar char="―"/>
            </a:pPr>
            <a:r>
              <a:rPr lang="en-US" b="1" dirty="0"/>
              <a:t>Traditional Literature Review</a:t>
            </a:r>
            <a:r>
              <a:rPr lang="en-US" dirty="0"/>
              <a:t>: Typically not updated regularly.</a:t>
            </a:r>
          </a:p>
        </p:txBody>
      </p:sp>
    </p:spTree>
    <p:extLst>
      <p:ext uri="{BB962C8B-B14F-4D97-AF65-F5344CB8AC3E}">
        <p14:creationId xmlns:p14="http://schemas.microsoft.com/office/powerpoint/2010/main" val="405302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pic>
        <p:nvPicPr>
          <p:cNvPr id="7" name="Picture 6">
            <a:extLst>
              <a:ext uri="{FF2B5EF4-FFF2-40B4-BE49-F238E27FC236}">
                <a16:creationId xmlns:a16="http://schemas.microsoft.com/office/drawing/2014/main" id="{FCCAF726-0789-46AF-99FC-2F5B343CB0F8}"/>
              </a:ext>
            </a:extLst>
          </p:cNvPr>
          <p:cNvPicPr>
            <a:picLocks noChangeAspect="1"/>
          </p:cNvPicPr>
          <p:nvPr/>
        </p:nvPicPr>
        <p:blipFill>
          <a:blip r:embed="rId2"/>
          <a:stretch>
            <a:fillRect/>
          </a:stretch>
        </p:blipFill>
        <p:spPr>
          <a:xfrm>
            <a:off x="972190" y="1886143"/>
            <a:ext cx="10247619" cy="3085714"/>
          </a:xfrm>
          <a:prstGeom prst="rect">
            <a:avLst/>
          </a:prstGeom>
        </p:spPr>
      </p:pic>
    </p:spTree>
    <p:extLst>
      <p:ext uri="{BB962C8B-B14F-4D97-AF65-F5344CB8AC3E}">
        <p14:creationId xmlns:p14="http://schemas.microsoft.com/office/powerpoint/2010/main" val="3525054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Why you need a protocol before starting?</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92500" lnSpcReduction="20000"/>
          </a:bodyPr>
          <a:lstStyle/>
          <a:p>
            <a:pPr>
              <a:buClr>
                <a:srgbClr val="FF0000"/>
              </a:buClr>
              <a:buFont typeface="Wingdings" panose="05000000000000000000" pitchFamily="2" charset="2"/>
              <a:buChar char="§"/>
            </a:pPr>
            <a:r>
              <a:rPr lang="en-US" dirty="0"/>
              <a:t>A protocol for a systematic review serves as a detailed plan that outlines the methods and procedures the researchers will follow. Here's why it's essential:</a:t>
            </a:r>
          </a:p>
          <a:p>
            <a:pPr marL="855663" lvl="1" indent="-398463">
              <a:buClr>
                <a:srgbClr val="00B0F0"/>
              </a:buClr>
              <a:buFont typeface="Calibri" panose="020F0502020204030204" pitchFamily="34" charset="0"/>
              <a:buChar char="―"/>
            </a:pPr>
            <a:r>
              <a:rPr lang="en-US" b="1" dirty="0"/>
              <a:t>Transparency</a:t>
            </a:r>
            <a:r>
              <a:rPr lang="en-US" dirty="0"/>
              <a:t>: A protocol ensures that the review process is transparent. It allows others to understand the steps taken and the decisions made during the review.</a:t>
            </a:r>
          </a:p>
          <a:p>
            <a:pPr marL="855663" lvl="1" indent="-398463">
              <a:buClr>
                <a:srgbClr val="00B0F0"/>
              </a:buClr>
              <a:buFont typeface="Calibri" panose="020F0502020204030204" pitchFamily="34" charset="0"/>
              <a:buChar char="―"/>
            </a:pPr>
            <a:r>
              <a:rPr lang="en-US" b="1" dirty="0"/>
              <a:t>Consistency</a:t>
            </a:r>
            <a:r>
              <a:rPr lang="en-US" dirty="0"/>
              <a:t>: It provides a clear roadmap for the researchers, ensuring that they remain consistent in their approach throughout the review.</a:t>
            </a:r>
          </a:p>
          <a:p>
            <a:pPr marL="855663" lvl="1" indent="-398463">
              <a:buClr>
                <a:srgbClr val="00B0F0"/>
              </a:buClr>
              <a:buFont typeface="Calibri" panose="020F0502020204030204" pitchFamily="34" charset="0"/>
              <a:buChar char="―"/>
            </a:pPr>
            <a:r>
              <a:rPr lang="en-US" b="1" dirty="0"/>
              <a:t>Reducing Bias</a:t>
            </a:r>
            <a:r>
              <a:rPr lang="en-US" dirty="0"/>
              <a:t>: By pre-specifying the methods and criteria, the protocol helps reduce the risk of bias. It prevents post-hoc decisions that might be influenced by the results of the studies found.</a:t>
            </a:r>
          </a:p>
          <a:p>
            <a:pPr marL="855663" lvl="1" indent="-398463">
              <a:buClr>
                <a:srgbClr val="00B0F0"/>
              </a:buClr>
              <a:buFont typeface="Calibri" panose="020F0502020204030204" pitchFamily="34" charset="0"/>
              <a:buChar char="―"/>
            </a:pPr>
            <a:r>
              <a:rPr lang="en-US" b="1" dirty="0"/>
              <a:t>Avoiding Duplication</a:t>
            </a:r>
            <a:r>
              <a:rPr lang="en-US" dirty="0"/>
              <a:t>: A protocol can help avoid unintentional duplication of efforts. Other researchers can see what reviews are underway and decide if they need to start a similar review.</a:t>
            </a:r>
          </a:p>
          <a:p>
            <a:pPr marL="855663" lvl="1" indent="-398463">
              <a:buClr>
                <a:srgbClr val="00B0F0"/>
              </a:buClr>
              <a:buFont typeface="Calibri" panose="020F0502020204030204" pitchFamily="34" charset="0"/>
              <a:buChar char="―"/>
            </a:pPr>
            <a:r>
              <a:rPr lang="en-US" b="1" dirty="0"/>
              <a:t>Enhancing Quality</a:t>
            </a:r>
            <a:r>
              <a:rPr lang="en-US" dirty="0"/>
              <a:t>: Adhering to a protocol can enhance the overall quality and reliability of the systematic review.</a:t>
            </a:r>
          </a:p>
        </p:txBody>
      </p:sp>
    </p:spTree>
    <p:extLst>
      <p:ext uri="{BB962C8B-B14F-4D97-AF65-F5344CB8AC3E}">
        <p14:creationId xmlns:p14="http://schemas.microsoft.com/office/powerpoint/2010/main" val="3587992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Registering your review (e.g., PROSPERO)?</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dirty="0"/>
              <a:t>Submitting the protocol to a publicly accessible database. </a:t>
            </a:r>
          </a:p>
          <a:p>
            <a:pPr>
              <a:buClr>
                <a:srgbClr val="FF0000"/>
              </a:buClr>
              <a:buFont typeface="Wingdings" panose="05000000000000000000" pitchFamily="2" charset="2"/>
              <a:buChar char="§"/>
            </a:pPr>
            <a:r>
              <a:rPr lang="en-US" dirty="0"/>
              <a:t>One of the most well-known databases for this purpose is PROSPERO (International Prospective Register of Systematic Reviews).</a:t>
            </a:r>
          </a:p>
          <a:p>
            <a:pPr marL="798513" lvl="1" indent="-341313">
              <a:buClr>
                <a:srgbClr val="00B0F0"/>
              </a:buClr>
              <a:buFont typeface="Calibri" panose="020F0502020204030204" pitchFamily="34" charset="0"/>
              <a:buChar char="—"/>
            </a:pPr>
            <a:r>
              <a:rPr lang="en-US" b="1" dirty="0"/>
              <a:t>Purpose</a:t>
            </a:r>
            <a:r>
              <a:rPr lang="en-US" dirty="0"/>
              <a:t>: Registration aims to promote transparency, reduce duplication, and prevent outcome reporting bias (where only certain results are reported based on the findings).</a:t>
            </a:r>
          </a:p>
          <a:p>
            <a:pPr marL="798513" lvl="1" indent="-341313">
              <a:buClr>
                <a:srgbClr val="00B0F0"/>
              </a:buClr>
              <a:buFont typeface="Calibri" panose="020F0502020204030204" pitchFamily="34" charset="0"/>
              <a:buChar char="—"/>
            </a:pPr>
            <a:r>
              <a:rPr lang="en-US" b="1" dirty="0"/>
              <a:t>Visibility</a:t>
            </a:r>
            <a:r>
              <a:rPr lang="en-US" dirty="0"/>
              <a:t>: Once registered, the review protocol becomes publicly available, allowing others in the research community to be aware of ongoing reviews.</a:t>
            </a:r>
          </a:p>
          <a:p>
            <a:pPr marL="798513" lvl="1" indent="-341313">
              <a:buClr>
                <a:srgbClr val="00B0F0"/>
              </a:buClr>
              <a:buFont typeface="Calibri" panose="020F0502020204030204" pitchFamily="34" charset="0"/>
              <a:buChar char="—"/>
            </a:pPr>
            <a:r>
              <a:rPr lang="en-US" b="1" dirty="0"/>
              <a:t>Accountability</a:t>
            </a:r>
            <a:r>
              <a:rPr lang="en-US" dirty="0"/>
              <a:t>: Registration holds researchers accountable to follow their pre-specified methods, reducing the temptation to modify the protocol based on the studies' results.</a:t>
            </a:r>
          </a:p>
        </p:txBody>
      </p:sp>
    </p:spTree>
    <p:extLst>
      <p:ext uri="{BB962C8B-B14F-4D97-AF65-F5344CB8AC3E}">
        <p14:creationId xmlns:p14="http://schemas.microsoft.com/office/powerpoint/2010/main" val="1590015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Registering your review (e.g., PROSPERO)?</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70000" lnSpcReduction="20000"/>
          </a:bodyPr>
          <a:lstStyle/>
          <a:p>
            <a:pPr>
              <a:buClr>
                <a:srgbClr val="FF0000"/>
              </a:buClr>
              <a:buFont typeface="Wingdings" panose="05000000000000000000" pitchFamily="2" charset="2"/>
              <a:buChar char="§"/>
            </a:pPr>
            <a:r>
              <a:rPr lang="en-US" dirty="0"/>
              <a:t>PROSPERO is the International Prospective Register of Systematic Reviews (PROSPERO). It is an open access online database of systematic review protocols on a wide range of topics.</a:t>
            </a:r>
          </a:p>
          <a:p>
            <a:pPr>
              <a:buClr>
                <a:srgbClr val="FF0000"/>
              </a:buClr>
              <a:buFont typeface="Wingdings" panose="05000000000000000000" pitchFamily="2" charset="2"/>
              <a:buChar char="§"/>
            </a:pPr>
            <a:r>
              <a:rPr lang="en-US" dirty="0"/>
              <a:t>PROSPERO was created in 2007 by the Centre for Reviews and Dissemination (CRD) at the University of York in England. It is funded by the National Institute for Health Research (NIHR).</a:t>
            </a:r>
          </a:p>
          <a:p>
            <a:pPr>
              <a:buClr>
                <a:srgbClr val="FF0000"/>
              </a:buClr>
              <a:buFont typeface="Wingdings" panose="05000000000000000000" pitchFamily="2" charset="2"/>
              <a:buChar char="§"/>
            </a:pPr>
            <a:r>
              <a:rPr lang="en-US" dirty="0"/>
              <a:t>PROSPERO is a valuable resource for researchers, policymakers, and the public. It can be used to find out about systematic reviews that are currently being conducted, and to see the results of completed reviews.</a:t>
            </a:r>
          </a:p>
          <a:p>
            <a:pPr>
              <a:buClr>
                <a:srgbClr val="FF0000"/>
              </a:buClr>
              <a:buFont typeface="Wingdings" panose="05000000000000000000" pitchFamily="2" charset="2"/>
              <a:buChar char="§"/>
            </a:pPr>
            <a:r>
              <a:rPr lang="en-US" dirty="0"/>
              <a:t>To register a systematic review protocol with PROSPERO, researchers must complete an online form. The form asks for information about the research question, the methods that will be used, and the expected timeline for the review.</a:t>
            </a:r>
          </a:p>
          <a:p>
            <a:pPr>
              <a:buClr>
                <a:srgbClr val="FF0000"/>
              </a:buClr>
              <a:buFont typeface="Wingdings" panose="05000000000000000000" pitchFamily="2" charset="2"/>
              <a:buChar char="§"/>
            </a:pPr>
            <a:r>
              <a:rPr lang="en-US" dirty="0"/>
              <a:t>Once a protocol has been registered with PROSPERO, it is assigned a unique identifier. This identifier can be used to track the progress of the review and to access the final report when it is published.</a:t>
            </a:r>
          </a:p>
          <a:p>
            <a:pPr>
              <a:buClr>
                <a:srgbClr val="FF0000"/>
              </a:buClr>
              <a:buFont typeface="Wingdings" panose="05000000000000000000" pitchFamily="2" charset="2"/>
              <a:buChar char="§"/>
            </a:pPr>
            <a:r>
              <a:rPr lang="en-US" dirty="0"/>
              <a:t>PROSPERO is an important tool for ensuring the quality and transparency of systematic reviews. It helps to ensure that reviews are conducted in a rigorous and systematic way, and that the results are accessible to the public.</a:t>
            </a:r>
          </a:p>
        </p:txBody>
      </p:sp>
    </p:spTree>
    <p:extLst>
      <p:ext uri="{BB962C8B-B14F-4D97-AF65-F5344CB8AC3E}">
        <p14:creationId xmlns:p14="http://schemas.microsoft.com/office/powerpoint/2010/main" val="3416696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Registering your review (e.g., PROSPERO)?</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dirty="0"/>
              <a:t>Here are some of the benefits of registering a systematic review protocol with PROSPERO:</a:t>
            </a:r>
          </a:p>
          <a:p>
            <a:pPr marL="798513" lvl="1" indent="-341313">
              <a:buClr>
                <a:srgbClr val="00B0F0"/>
              </a:buClr>
              <a:buFont typeface="Calibri" panose="020F0502020204030204" pitchFamily="34" charset="0"/>
              <a:buChar char="—"/>
            </a:pPr>
            <a:r>
              <a:rPr lang="en-US" dirty="0"/>
              <a:t>It helps to ensure that the review is conducted in a rigorous and systematic way.</a:t>
            </a:r>
          </a:p>
          <a:p>
            <a:pPr marL="798513" lvl="1" indent="-341313">
              <a:buClr>
                <a:srgbClr val="00B0F0"/>
              </a:buClr>
              <a:buFont typeface="Calibri" panose="020F0502020204030204" pitchFamily="34" charset="0"/>
              <a:buChar char="—"/>
            </a:pPr>
            <a:r>
              <a:rPr lang="en-US" dirty="0"/>
              <a:t>It makes the review more transparent and accessible to the public.</a:t>
            </a:r>
          </a:p>
          <a:p>
            <a:pPr marL="798513" lvl="1" indent="-341313">
              <a:buClr>
                <a:srgbClr val="00B0F0"/>
              </a:buClr>
              <a:buFont typeface="Calibri" panose="020F0502020204030204" pitchFamily="34" charset="0"/>
              <a:buChar char="—"/>
            </a:pPr>
            <a:r>
              <a:rPr lang="en-US" dirty="0"/>
              <a:t>It can help to avoid duplication of effort.</a:t>
            </a:r>
          </a:p>
          <a:p>
            <a:pPr marL="798513" lvl="1" indent="-341313">
              <a:buClr>
                <a:srgbClr val="00B0F0"/>
              </a:buClr>
              <a:buFont typeface="Calibri" panose="020F0502020204030204" pitchFamily="34" charset="0"/>
              <a:buChar char="—"/>
            </a:pPr>
            <a:r>
              <a:rPr lang="en-US" dirty="0"/>
              <a:t>It can help to identify gaps in the literature.</a:t>
            </a:r>
          </a:p>
          <a:p>
            <a:pPr marL="798513" lvl="1" indent="-341313">
              <a:buClr>
                <a:srgbClr val="00B0F0"/>
              </a:buClr>
              <a:buFont typeface="Calibri" panose="020F0502020204030204" pitchFamily="34" charset="0"/>
              <a:buChar char="—"/>
            </a:pPr>
            <a:r>
              <a:rPr lang="en-US" dirty="0"/>
              <a:t>It can help to promote collaboration between researchers.</a:t>
            </a:r>
          </a:p>
        </p:txBody>
      </p:sp>
    </p:spTree>
    <p:extLst>
      <p:ext uri="{BB962C8B-B14F-4D97-AF65-F5344CB8AC3E}">
        <p14:creationId xmlns:p14="http://schemas.microsoft.com/office/powerpoint/2010/main" val="2381332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Components of a Systematic Review Protocol</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lnSpcReduction="10000"/>
          </a:bodyPr>
          <a:lstStyle/>
          <a:p>
            <a:pPr>
              <a:buClr>
                <a:srgbClr val="FF0000"/>
              </a:buClr>
              <a:buFont typeface="Wingdings" panose="05000000000000000000" pitchFamily="2" charset="2"/>
              <a:buChar char="§"/>
            </a:pPr>
            <a:r>
              <a:rPr lang="en-US" b="1" dirty="0"/>
              <a:t>Objectives</a:t>
            </a:r>
            <a:r>
              <a:rPr lang="en-US" dirty="0"/>
              <a:t>: Clearly state the purpose of the review. What research question(s) are you aiming to answer?</a:t>
            </a:r>
          </a:p>
          <a:p>
            <a:pPr>
              <a:buClr>
                <a:srgbClr val="FF0000"/>
              </a:buClr>
              <a:buFont typeface="Wingdings" panose="05000000000000000000" pitchFamily="2" charset="2"/>
              <a:buChar char="§"/>
            </a:pPr>
            <a:r>
              <a:rPr lang="en-US" b="1" dirty="0"/>
              <a:t>Eligibility Criteria</a:t>
            </a:r>
            <a:r>
              <a:rPr lang="en-US" dirty="0"/>
              <a:t>: Define which studies will be included or excluded based on:</a:t>
            </a:r>
          </a:p>
          <a:p>
            <a:pPr marL="798513" lvl="1" indent="-341313">
              <a:buClr>
                <a:srgbClr val="00B0F0"/>
              </a:buClr>
              <a:buFont typeface="Calibri" panose="020F0502020204030204" pitchFamily="34" charset="0"/>
              <a:buChar char="—"/>
            </a:pPr>
            <a:r>
              <a:rPr lang="en-US" dirty="0"/>
              <a:t>Types of participants (e.g., age, condition, demographic).</a:t>
            </a:r>
          </a:p>
          <a:p>
            <a:pPr marL="798513" lvl="1" indent="-341313">
              <a:buClr>
                <a:srgbClr val="00B0F0"/>
              </a:buClr>
              <a:buFont typeface="Calibri" panose="020F0502020204030204" pitchFamily="34" charset="0"/>
              <a:buChar char="—"/>
            </a:pPr>
            <a:r>
              <a:rPr lang="en-US" dirty="0"/>
              <a:t>Types of interventions (if applicable).</a:t>
            </a:r>
          </a:p>
          <a:p>
            <a:pPr marL="798513" lvl="1" indent="-341313">
              <a:buClr>
                <a:srgbClr val="00B0F0"/>
              </a:buClr>
              <a:buFont typeface="Calibri" panose="020F0502020204030204" pitchFamily="34" charset="0"/>
              <a:buChar char="—"/>
            </a:pPr>
            <a:r>
              <a:rPr lang="en-US" dirty="0"/>
              <a:t>Types of comparators (if applicable).</a:t>
            </a:r>
          </a:p>
          <a:p>
            <a:pPr marL="798513" lvl="1" indent="-341313">
              <a:buClr>
                <a:srgbClr val="00B0F0"/>
              </a:buClr>
              <a:buFont typeface="Calibri" panose="020F0502020204030204" pitchFamily="34" charset="0"/>
              <a:buChar char="—"/>
            </a:pPr>
            <a:r>
              <a:rPr lang="en-US" dirty="0"/>
              <a:t>Types of outcomes (primary and secondary outcomes of interest).</a:t>
            </a:r>
          </a:p>
          <a:p>
            <a:pPr marL="798513" lvl="1" indent="-341313">
              <a:buClr>
                <a:srgbClr val="00B0F0"/>
              </a:buClr>
              <a:buFont typeface="Calibri" panose="020F0502020204030204" pitchFamily="34" charset="0"/>
              <a:buChar char="—"/>
            </a:pPr>
            <a:r>
              <a:rPr lang="en-US" dirty="0"/>
              <a:t>Study design (e.g., randomized controlled trials, observational studies).</a:t>
            </a:r>
          </a:p>
          <a:p>
            <a:pPr>
              <a:buClr>
                <a:srgbClr val="FF0000"/>
              </a:buClr>
              <a:buFont typeface="Wingdings" panose="05000000000000000000" pitchFamily="2" charset="2"/>
              <a:buChar char="§"/>
            </a:pPr>
            <a:r>
              <a:rPr lang="en-US" b="1" dirty="0"/>
              <a:t>Search Strategy</a:t>
            </a:r>
            <a:r>
              <a:rPr lang="en-US" dirty="0"/>
              <a:t>: Detail how you will search for studies:</a:t>
            </a:r>
          </a:p>
          <a:p>
            <a:pPr marL="798513" lvl="1" indent="-341313">
              <a:buClr>
                <a:srgbClr val="00B0F0"/>
              </a:buClr>
              <a:buFont typeface="Calibri" panose="020F0502020204030204" pitchFamily="34" charset="0"/>
              <a:buChar char="—"/>
            </a:pPr>
            <a:r>
              <a:rPr lang="en-US" dirty="0"/>
              <a:t>Databases to be searched (e.g., PubMed, Scopus).</a:t>
            </a:r>
          </a:p>
          <a:p>
            <a:pPr>
              <a:buClr>
                <a:srgbClr val="FF0000"/>
              </a:buClr>
              <a:buFont typeface="Wingdings" panose="05000000000000000000" pitchFamily="2" charset="2"/>
              <a:buChar char="§"/>
            </a:pPr>
            <a:endParaRPr lang="en-US" dirty="0"/>
          </a:p>
        </p:txBody>
      </p:sp>
    </p:spTree>
    <p:extLst>
      <p:ext uri="{BB962C8B-B14F-4D97-AF65-F5344CB8AC3E}">
        <p14:creationId xmlns:p14="http://schemas.microsoft.com/office/powerpoint/2010/main" val="4703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Components of a Systematic Review Protocol</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marL="798513" lvl="1" indent="-341313">
              <a:buClr>
                <a:srgbClr val="00B0F0"/>
              </a:buClr>
              <a:buFont typeface="Calibri" panose="020F0502020204030204" pitchFamily="34" charset="0"/>
              <a:buChar char="—"/>
            </a:pPr>
            <a:r>
              <a:rPr lang="en-US" dirty="0"/>
              <a:t>Search terms and combinations.</a:t>
            </a:r>
          </a:p>
          <a:p>
            <a:pPr marL="798513" lvl="1" indent="-341313">
              <a:buClr>
                <a:srgbClr val="00B0F0"/>
              </a:buClr>
              <a:buFont typeface="Calibri" panose="020F0502020204030204" pitchFamily="34" charset="0"/>
              <a:buChar char="—"/>
            </a:pPr>
            <a:r>
              <a:rPr lang="en-US" dirty="0"/>
              <a:t>Time period for the search.</a:t>
            </a:r>
          </a:p>
          <a:p>
            <a:pPr marL="798513" lvl="1" indent="-341313">
              <a:buClr>
                <a:srgbClr val="00B0F0"/>
              </a:buClr>
              <a:buFont typeface="Calibri" panose="020F0502020204030204" pitchFamily="34" charset="0"/>
              <a:buChar char="—"/>
            </a:pPr>
            <a:r>
              <a:rPr lang="en-US" dirty="0"/>
              <a:t>Language restrictions, if any.</a:t>
            </a:r>
          </a:p>
          <a:p>
            <a:pPr>
              <a:buClr>
                <a:srgbClr val="FF0000"/>
              </a:buClr>
              <a:buFont typeface="Wingdings" panose="05000000000000000000" pitchFamily="2" charset="2"/>
              <a:buChar char="§"/>
            </a:pPr>
            <a:r>
              <a:rPr lang="en-US" b="1" dirty="0"/>
              <a:t>Methods of Analysis</a:t>
            </a:r>
            <a:r>
              <a:rPr lang="en-US" dirty="0"/>
              <a:t>: Describe how you will synthesize and analyze the data:</a:t>
            </a:r>
          </a:p>
          <a:p>
            <a:pPr marL="798513" lvl="1" indent="-341313">
              <a:buClr>
                <a:srgbClr val="00B0F0"/>
              </a:buClr>
              <a:buFont typeface="Calibri" panose="020F0502020204030204" pitchFamily="34" charset="0"/>
              <a:buChar char="—"/>
            </a:pPr>
            <a:r>
              <a:rPr lang="en-US" dirty="0"/>
              <a:t>Data extraction process (e.g., which data will be extracted from each study).</a:t>
            </a:r>
          </a:p>
          <a:p>
            <a:pPr marL="798513" lvl="1" indent="-341313">
              <a:buClr>
                <a:srgbClr val="00B0F0"/>
              </a:buClr>
              <a:buFont typeface="Calibri" panose="020F0502020204030204" pitchFamily="34" charset="0"/>
              <a:buChar char="—"/>
            </a:pPr>
            <a:r>
              <a:rPr lang="en-US" dirty="0"/>
              <a:t>Quality assessment tools or scales to be used.</a:t>
            </a:r>
          </a:p>
          <a:p>
            <a:pPr marL="798513" lvl="1" indent="-341313">
              <a:buClr>
                <a:srgbClr val="00B0F0"/>
              </a:buClr>
              <a:buFont typeface="Calibri" panose="020F0502020204030204" pitchFamily="34" charset="0"/>
              <a:buChar char="—"/>
            </a:pPr>
            <a:r>
              <a:rPr lang="en-US" dirty="0"/>
              <a:t>Statistical methods for meta-analysis, if applicable.</a:t>
            </a:r>
          </a:p>
          <a:p>
            <a:pPr marL="798513" lvl="1" indent="-341313">
              <a:buClr>
                <a:srgbClr val="00B0F0"/>
              </a:buClr>
              <a:buFont typeface="Calibri" panose="020F0502020204030204" pitchFamily="34" charset="0"/>
              <a:buChar char="—"/>
            </a:pPr>
            <a:r>
              <a:rPr lang="en-US" dirty="0"/>
              <a:t>Methods to assess heterogeneity among studies.</a:t>
            </a:r>
          </a:p>
          <a:p>
            <a:pPr marL="798513" lvl="1" indent="-341313">
              <a:buClr>
                <a:srgbClr val="00B0F0"/>
              </a:buClr>
              <a:buFont typeface="Calibri" panose="020F0502020204030204" pitchFamily="34" charset="0"/>
              <a:buChar char="—"/>
            </a:pPr>
            <a:r>
              <a:rPr lang="en-US" dirty="0"/>
              <a:t>Plans for subgroup or sensitivity analyses, if applicable.</a:t>
            </a:r>
          </a:p>
        </p:txBody>
      </p:sp>
    </p:spTree>
    <p:extLst>
      <p:ext uri="{BB962C8B-B14F-4D97-AF65-F5344CB8AC3E}">
        <p14:creationId xmlns:p14="http://schemas.microsoft.com/office/powerpoint/2010/main" val="3590855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Components of a Systematic Review Protocol</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marL="798513" lvl="1" indent="-341313">
              <a:buClr>
                <a:srgbClr val="00B0F0"/>
              </a:buClr>
              <a:buFont typeface="Calibri" panose="020F0502020204030204" pitchFamily="34" charset="0"/>
              <a:buChar char="—"/>
            </a:pPr>
            <a:r>
              <a:rPr lang="en-US" dirty="0"/>
              <a:t>Search terms and combinations.</a:t>
            </a:r>
          </a:p>
          <a:p>
            <a:pPr marL="798513" lvl="1" indent="-341313">
              <a:buClr>
                <a:srgbClr val="00B0F0"/>
              </a:buClr>
              <a:buFont typeface="Calibri" panose="020F0502020204030204" pitchFamily="34" charset="0"/>
              <a:buChar char="—"/>
            </a:pPr>
            <a:r>
              <a:rPr lang="en-US" dirty="0"/>
              <a:t>Time period for the search.</a:t>
            </a:r>
          </a:p>
          <a:p>
            <a:pPr marL="798513" lvl="1" indent="-341313">
              <a:buClr>
                <a:srgbClr val="00B0F0"/>
              </a:buClr>
              <a:buFont typeface="Calibri" panose="020F0502020204030204" pitchFamily="34" charset="0"/>
              <a:buChar char="—"/>
            </a:pPr>
            <a:r>
              <a:rPr lang="en-US" dirty="0"/>
              <a:t>Language restrictions, if any.</a:t>
            </a:r>
          </a:p>
          <a:p>
            <a:pPr>
              <a:buClr>
                <a:srgbClr val="FF0000"/>
              </a:buClr>
              <a:buFont typeface="Wingdings" panose="05000000000000000000" pitchFamily="2" charset="2"/>
              <a:buChar char="§"/>
            </a:pPr>
            <a:r>
              <a:rPr lang="en-US" b="1" dirty="0"/>
              <a:t>Methods of Analysis</a:t>
            </a:r>
            <a:r>
              <a:rPr lang="en-US" dirty="0"/>
              <a:t>: Describe how you will synthesize and analyze the data:</a:t>
            </a:r>
          </a:p>
          <a:p>
            <a:pPr marL="798513" lvl="1" indent="-341313">
              <a:buClr>
                <a:srgbClr val="00B0F0"/>
              </a:buClr>
              <a:buFont typeface="Calibri" panose="020F0502020204030204" pitchFamily="34" charset="0"/>
              <a:buChar char="—"/>
            </a:pPr>
            <a:r>
              <a:rPr lang="en-US" dirty="0"/>
              <a:t>Data extraction process (e.g., which data will be extracted from each study).</a:t>
            </a:r>
          </a:p>
          <a:p>
            <a:pPr marL="798513" lvl="1" indent="-341313">
              <a:buClr>
                <a:srgbClr val="00B0F0"/>
              </a:buClr>
              <a:buFont typeface="Calibri" panose="020F0502020204030204" pitchFamily="34" charset="0"/>
              <a:buChar char="—"/>
            </a:pPr>
            <a:r>
              <a:rPr lang="en-US" dirty="0"/>
              <a:t>Quality assessment tools or scales to be used.</a:t>
            </a:r>
          </a:p>
          <a:p>
            <a:pPr marL="798513" lvl="1" indent="-341313">
              <a:buClr>
                <a:srgbClr val="00B0F0"/>
              </a:buClr>
              <a:buFont typeface="Calibri" panose="020F0502020204030204" pitchFamily="34" charset="0"/>
              <a:buChar char="—"/>
            </a:pPr>
            <a:r>
              <a:rPr lang="en-US" dirty="0"/>
              <a:t>Statistical methods for meta-analysis, if applicable.</a:t>
            </a:r>
          </a:p>
          <a:p>
            <a:pPr marL="798513" lvl="1" indent="-341313">
              <a:buClr>
                <a:srgbClr val="00B0F0"/>
              </a:buClr>
              <a:buFont typeface="Calibri" panose="020F0502020204030204" pitchFamily="34" charset="0"/>
              <a:buChar char="—"/>
            </a:pPr>
            <a:r>
              <a:rPr lang="en-US" dirty="0"/>
              <a:t>Methods to assess heterogeneity among studies.</a:t>
            </a:r>
          </a:p>
          <a:p>
            <a:pPr marL="798513" lvl="1" indent="-341313">
              <a:buClr>
                <a:srgbClr val="00B0F0"/>
              </a:buClr>
              <a:buFont typeface="Calibri" panose="020F0502020204030204" pitchFamily="34" charset="0"/>
              <a:buChar char="—"/>
            </a:pPr>
            <a:r>
              <a:rPr lang="en-US" dirty="0"/>
              <a:t>Plans for subgroup or sensitivity analyses, if applicable.</a:t>
            </a:r>
          </a:p>
        </p:txBody>
      </p:sp>
    </p:spTree>
    <p:extLst>
      <p:ext uri="{BB962C8B-B14F-4D97-AF65-F5344CB8AC3E}">
        <p14:creationId xmlns:p14="http://schemas.microsoft.com/office/powerpoint/2010/main" val="1640403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Agenda</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92500"/>
          </a:bodyPr>
          <a:lstStyle/>
          <a:p>
            <a:pPr>
              <a:buClr>
                <a:srgbClr val="FF0000"/>
              </a:buClr>
              <a:buFont typeface="Wingdings" panose="05000000000000000000" pitchFamily="2" charset="2"/>
              <a:buChar char="§"/>
            </a:pPr>
            <a:r>
              <a:rPr lang="en-US" dirty="0"/>
              <a:t>What is a </a:t>
            </a:r>
            <a:r>
              <a:rPr lang="en-US" b="1" dirty="0"/>
              <a:t>systematic review</a:t>
            </a:r>
            <a:r>
              <a:rPr lang="en-US" dirty="0"/>
              <a:t>? </a:t>
            </a:r>
          </a:p>
          <a:p>
            <a:pPr>
              <a:buClr>
                <a:srgbClr val="FF0000"/>
              </a:buClr>
              <a:buFont typeface="Wingdings" panose="05000000000000000000" pitchFamily="2" charset="2"/>
              <a:buChar char="§"/>
            </a:pPr>
            <a:r>
              <a:rPr lang="en-US" dirty="0"/>
              <a:t>Why are systematic reviews crucial in academic research?</a:t>
            </a:r>
          </a:p>
          <a:p>
            <a:pPr>
              <a:buClr>
                <a:srgbClr val="FF0000"/>
              </a:buClr>
              <a:buFont typeface="Wingdings" panose="05000000000000000000" pitchFamily="2" charset="2"/>
              <a:buChar char="§"/>
            </a:pPr>
            <a:r>
              <a:rPr lang="en-US" dirty="0"/>
              <a:t>Difference between systematic reviews and traditional literature reviews</a:t>
            </a:r>
          </a:p>
          <a:p>
            <a:pPr>
              <a:buClr>
                <a:srgbClr val="FF0000"/>
              </a:buClr>
              <a:buFont typeface="Wingdings" panose="05000000000000000000" pitchFamily="2" charset="2"/>
              <a:buChar char="§"/>
            </a:pPr>
            <a:r>
              <a:rPr lang="en-US" dirty="0"/>
              <a:t>Why you need a protocol before starting?</a:t>
            </a:r>
          </a:p>
          <a:p>
            <a:pPr>
              <a:buClr>
                <a:srgbClr val="FF0000"/>
              </a:buClr>
              <a:buFont typeface="Wingdings" panose="05000000000000000000" pitchFamily="2" charset="2"/>
              <a:buChar char="§"/>
            </a:pPr>
            <a:r>
              <a:rPr lang="en-US" dirty="0"/>
              <a:t>Registering your review (e.g., PROSPERO)?</a:t>
            </a:r>
          </a:p>
          <a:p>
            <a:pPr>
              <a:buClr>
                <a:srgbClr val="FF0000"/>
              </a:buClr>
              <a:buFont typeface="Wingdings" panose="05000000000000000000" pitchFamily="2" charset="2"/>
              <a:buChar char="§"/>
            </a:pPr>
            <a:r>
              <a:rPr lang="en-US" dirty="0"/>
              <a:t>Components of a Systematic Review Protocol</a:t>
            </a:r>
          </a:p>
          <a:p>
            <a:pPr>
              <a:buClr>
                <a:srgbClr val="FF0000"/>
              </a:buClr>
              <a:buFont typeface="Wingdings" panose="05000000000000000000" pitchFamily="2" charset="2"/>
              <a:buChar char="§"/>
            </a:pPr>
            <a:r>
              <a:rPr lang="en-US" b="1" dirty="0">
                <a:solidFill>
                  <a:srgbClr val="0070C0"/>
                </a:solidFill>
              </a:rPr>
              <a:t>P</a:t>
            </a:r>
            <a:r>
              <a:rPr lang="en-US" dirty="0"/>
              <a:t>referred </a:t>
            </a:r>
            <a:r>
              <a:rPr lang="en-US" b="1" dirty="0">
                <a:solidFill>
                  <a:srgbClr val="0070C0"/>
                </a:solidFill>
              </a:rPr>
              <a:t>R</a:t>
            </a:r>
            <a:r>
              <a:rPr lang="en-US" dirty="0"/>
              <a:t>eporting </a:t>
            </a:r>
            <a:r>
              <a:rPr lang="en-US" b="1" dirty="0">
                <a:solidFill>
                  <a:srgbClr val="0070C0"/>
                </a:solidFill>
              </a:rPr>
              <a:t>I</a:t>
            </a:r>
            <a:r>
              <a:rPr lang="en-US" dirty="0"/>
              <a:t>tems for </a:t>
            </a:r>
            <a:r>
              <a:rPr lang="en-US" b="1" dirty="0">
                <a:solidFill>
                  <a:srgbClr val="0070C0"/>
                </a:solidFill>
              </a:rPr>
              <a:t>S</a:t>
            </a:r>
            <a:r>
              <a:rPr lang="en-US" dirty="0"/>
              <a:t>ystematic Reviews and </a:t>
            </a:r>
            <a:r>
              <a:rPr lang="en-US" b="1" dirty="0">
                <a:solidFill>
                  <a:srgbClr val="0070C0"/>
                </a:solidFill>
              </a:rPr>
              <a:t>M</a:t>
            </a:r>
            <a:r>
              <a:rPr lang="en-US" dirty="0"/>
              <a:t>eta-</a:t>
            </a:r>
            <a:r>
              <a:rPr lang="en-US" b="1" dirty="0">
                <a:solidFill>
                  <a:srgbClr val="0070C0"/>
                </a:solidFill>
              </a:rPr>
              <a:t>A</a:t>
            </a:r>
            <a:r>
              <a:rPr lang="en-US" dirty="0"/>
              <a:t>nalyses PRISMA</a:t>
            </a:r>
          </a:p>
          <a:p>
            <a:pPr>
              <a:buClr>
                <a:srgbClr val="FF0000"/>
              </a:buClr>
              <a:buFont typeface="Wingdings" panose="05000000000000000000" pitchFamily="2" charset="2"/>
              <a:buChar char="§"/>
            </a:pPr>
            <a:r>
              <a:rPr lang="en-US" dirty="0"/>
              <a:t>Systematic Reviews as Use </a:t>
            </a:r>
            <a:r>
              <a:rPr lang="en-US" dirty="0" err="1"/>
              <a:t>Caes</a:t>
            </a:r>
            <a:endParaRPr lang="en-US" dirty="0"/>
          </a:p>
          <a:p>
            <a:pPr>
              <a:buClr>
                <a:srgbClr val="FF0000"/>
              </a:buClr>
              <a:buFont typeface="Wingdings" panose="05000000000000000000" pitchFamily="2" charset="2"/>
              <a:buChar char="§"/>
            </a:pPr>
            <a:endParaRPr lang="en-US" dirty="0"/>
          </a:p>
          <a:p>
            <a:pPr>
              <a:buClr>
                <a:srgbClr val="FF0000"/>
              </a:buClr>
              <a:buFont typeface="Wingdings" panose="05000000000000000000" pitchFamily="2" charset="2"/>
              <a:buChar char="§"/>
            </a:pPr>
            <a:endParaRPr lang="en-US" dirty="0"/>
          </a:p>
        </p:txBody>
      </p:sp>
    </p:spTree>
    <p:extLst>
      <p:ext uri="{BB962C8B-B14F-4D97-AF65-F5344CB8AC3E}">
        <p14:creationId xmlns:p14="http://schemas.microsoft.com/office/powerpoint/2010/main" val="4132631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PRISMA</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85000" lnSpcReduction="20000"/>
          </a:bodyPr>
          <a:lstStyle/>
          <a:p>
            <a:pPr>
              <a:buClr>
                <a:srgbClr val="FF0000"/>
              </a:buClr>
              <a:buFont typeface="Wingdings" panose="05000000000000000000" pitchFamily="2" charset="2"/>
              <a:buChar char="§"/>
            </a:pPr>
            <a:r>
              <a:rPr lang="en-US" dirty="0"/>
              <a:t>PRISMA stands for Preferred Reporting Items for Systematic Reviews and Meta-Analyses. It is a set of guidelines for reporting systematic reviews and meta-analyses. The PRISMA flow diagram is a graphical representation of the process of conducting a systematic review. It is used to visualize the flow of information through the different phases of the review, from the identification of studies to the final selection of studies for inclusion.</a:t>
            </a:r>
          </a:p>
          <a:p>
            <a:pPr>
              <a:buClr>
                <a:srgbClr val="FF0000"/>
              </a:buClr>
              <a:buFont typeface="Wingdings" panose="05000000000000000000" pitchFamily="2" charset="2"/>
              <a:buChar char="§"/>
            </a:pPr>
            <a:r>
              <a:rPr lang="en-US" dirty="0"/>
              <a:t>The PRISMA flow diagram has four phases:</a:t>
            </a:r>
          </a:p>
          <a:p>
            <a:pPr>
              <a:buClr>
                <a:srgbClr val="FF0000"/>
              </a:buClr>
              <a:buFont typeface="Wingdings" panose="05000000000000000000" pitchFamily="2" charset="2"/>
              <a:buChar char="§"/>
            </a:pPr>
            <a:r>
              <a:rPr lang="en-US" dirty="0"/>
              <a:t>Identification: This phase includes the search for studies, the screening of titles and abstracts, and the retrieval of full-text articles.</a:t>
            </a:r>
          </a:p>
          <a:p>
            <a:pPr>
              <a:buClr>
                <a:srgbClr val="FF0000"/>
              </a:buClr>
              <a:buFont typeface="Wingdings" panose="05000000000000000000" pitchFamily="2" charset="2"/>
              <a:buChar char="§"/>
            </a:pPr>
            <a:r>
              <a:rPr lang="en-US" dirty="0"/>
              <a:t>Screening: This phase involves assessing the full-text articles to determine if they meet the inclusion criteria for the review.</a:t>
            </a:r>
          </a:p>
          <a:p>
            <a:pPr>
              <a:buClr>
                <a:srgbClr val="FF0000"/>
              </a:buClr>
              <a:buFont typeface="Wingdings" panose="05000000000000000000" pitchFamily="2" charset="2"/>
              <a:buChar char="§"/>
            </a:pPr>
            <a:r>
              <a:rPr lang="en-US" dirty="0"/>
              <a:t>Eligibility: This phase involves making a final decision about whether or not to include each study in the review.</a:t>
            </a:r>
          </a:p>
          <a:p>
            <a:pPr>
              <a:buClr>
                <a:srgbClr val="FF0000"/>
              </a:buClr>
              <a:buFont typeface="Wingdings" panose="05000000000000000000" pitchFamily="2" charset="2"/>
              <a:buChar char="§"/>
            </a:pPr>
            <a:r>
              <a:rPr lang="en-US" dirty="0"/>
              <a:t>Data extraction: This phase involves extracting data from the included studies.</a:t>
            </a:r>
          </a:p>
        </p:txBody>
      </p:sp>
    </p:spTree>
    <p:extLst>
      <p:ext uri="{BB962C8B-B14F-4D97-AF65-F5344CB8AC3E}">
        <p14:creationId xmlns:p14="http://schemas.microsoft.com/office/powerpoint/2010/main" val="3678288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PRISMA</a:t>
            </a:r>
          </a:p>
        </p:txBody>
      </p:sp>
      <p:pic>
        <p:nvPicPr>
          <p:cNvPr id="7" name="Picture 6">
            <a:extLst>
              <a:ext uri="{FF2B5EF4-FFF2-40B4-BE49-F238E27FC236}">
                <a16:creationId xmlns:a16="http://schemas.microsoft.com/office/drawing/2014/main" id="{FE3FA533-4F1B-4BB6-8CE2-6F6A7554DCB8}"/>
              </a:ext>
            </a:extLst>
          </p:cNvPr>
          <p:cNvPicPr>
            <a:picLocks noChangeAspect="1"/>
          </p:cNvPicPr>
          <p:nvPr/>
        </p:nvPicPr>
        <p:blipFill>
          <a:blip r:embed="rId2"/>
          <a:stretch>
            <a:fillRect/>
          </a:stretch>
        </p:blipFill>
        <p:spPr>
          <a:xfrm>
            <a:off x="838200" y="1533496"/>
            <a:ext cx="4771429" cy="4714286"/>
          </a:xfrm>
          <a:prstGeom prst="rect">
            <a:avLst/>
          </a:prstGeom>
        </p:spPr>
      </p:pic>
      <p:pic>
        <p:nvPicPr>
          <p:cNvPr id="4" name="Picture 3">
            <a:extLst>
              <a:ext uri="{FF2B5EF4-FFF2-40B4-BE49-F238E27FC236}">
                <a16:creationId xmlns:a16="http://schemas.microsoft.com/office/drawing/2014/main" id="{6956EF73-7809-F645-0E38-9140444D9BF1}"/>
              </a:ext>
            </a:extLst>
          </p:cNvPr>
          <p:cNvPicPr>
            <a:picLocks noChangeAspect="1"/>
          </p:cNvPicPr>
          <p:nvPr/>
        </p:nvPicPr>
        <p:blipFill>
          <a:blip r:embed="rId3"/>
          <a:stretch>
            <a:fillRect/>
          </a:stretch>
        </p:blipFill>
        <p:spPr>
          <a:xfrm>
            <a:off x="5746107" y="845966"/>
            <a:ext cx="6088908" cy="5646909"/>
          </a:xfrm>
          <a:prstGeom prst="rect">
            <a:avLst/>
          </a:prstGeom>
        </p:spPr>
      </p:pic>
    </p:spTree>
    <p:extLst>
      <p:ext uri="{BB962C8B-B14F-4D97-AF65-F5344CB8AC3E}">
        <p14:creationId xmlns:p14="http://schemas.microsoft.com/office/powerpoint/2010/main" val="81335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Examples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85000" lnSpcReduction="20000"/>
          </a:bodyPr>
          <a:lstStyle/>
          <a:p>
            <a:pPr>
              <a:buClr>
                <a:srgbClr val="FF0000"/>
              </a:buClr>
              <a:buFont typeface="Wingdings" panose="05000000000000000000" pitchFamily="2" charset="2"/>
              <a:buChar char="§"/>
            </a:pPr>
            <a:r>
              <a:rPr lang="en-US" dirty="0"/>
              <a:t>Groen, A.M., </a:t>
            </a:r>
            <a:r>
              <a:rPr lang="en-US" dirty="0" err="1"/>
              <a:t>Kraan</a:t>
            </a:r>
            <a:r>
              <a:rPr lang="en-US" dirty="0"/>
              <a:t>, R., Amirkhan, S.F., </a:t>
            </a:r>
            <a:r>
              <a:rPr lang="en-US" dirty="0" err="1"/>
              <a:t>Daams</a:t>
            </a:r>
            <a:r>
              <a:rPr lang="en-US" dirty="0"/>
              <a:t>, J.G. and Maas, M., 2022. A systematic review on the use of </a:t>
            </a:r>
            <a:r>
              <a:rPr lang="en-US" dirty="0" err="1"/>
              <a:t>explainability</a:t>
            </a:r>
            <a:r>
              <a:rPr lang="en-US" dirty="0"/>
              <a:t> in deep learning systems for computer aided diagnosis in radiology: Limited use of explainable AI?. European Journal of Radiology, p.110592.</a:t>
            </a:r>
          </a:p>
          <a:p>
            <a:pPr>
              <a:buClr>
                <a:srgbClr val="FF0000"/>
              </a:buClr>
              <a:buFont typeface="Wingdings" panose="05000000000000000000" pitchFamily="2" charset="2"/>
              <a:buChar char="§"/>
            </a:pPr>
            <a:r>
              <a:rPr lang="en-US" dirty="0" err="1"/>
              <a:t>Memarian</a:t>
            </a:r>
            <a:r>
              <a:rPr lang="en-US" dirty="0"/>
              <a:t>, B. and </a:t>
            </a:r>
            <a:r>
              <a:rPr lang="en-US" dirty="0" err="1"/>
              <a:t>Doleck</a:t>
            </a:r>
            <a:r>
              <a:rPr lang="en-US" dirty="0"/>
              <a:t>, T., 2023. Fairness, Accountability, Transparency, and Ethics (FATE) in Artificial Intelligence (AI), and higher education: A systematic review. Computers and Education: Artificial Intelligence, p.100152.</a:t>
            </a:r>
          </a:p>
          <a:p>
            <a:pPr>
              <a:buClr>
                <a:srgbClr val="FF0000"/>
              </a:buClr>
              <a:buFont typeface="Wingdings" panose="05000000000000000000" pitchFamily="2" charset="2"/>
              <a:buChar char="§"/>
            </a:pPr>
            <a:r>
              <a:rPr lang="en-US" dirty="0"/>
              <a:t>Iftikhar, S., Gill, S.S., Song, C., Xu, M., </a:t>
            </a:r>
            <a:r>
              <a:rPr lang="en-US" dirty="0" err="1"/>
              <a:t>Aslanpour</a:t>
            </a:r>
            <a:r>
              <a:rPr lang="en-US" dirty="0"/>
              <a:t>, M.S., </a:t>
            </a:r>
            <a:r>
              <a:rPr lang="en-US" dirty="0" err="1"/>
              <a:t>Toosi</a:t>
            </a:r>
            <a:r>
              <a:rPr lang="en-US" dirty="0"/>
              <a:t>, A.N., Du, J., Wu, H., Ghosh, S., Chowdhury, D. and </a:t>
            </a:r>
            <a:r>
              <a:rPr lang="en-US" dirty="0" err="1"/>
              <a:t>Golec</a:t>
            </a:r>
            <a:r>
              <a:rPr lang="en-US" dirty="0"/>
              <a:t>, M., 2022. AI-based fog and edge computing: A systematic review, taxonomy and future directions. Internet of Things, p.100674.</a:t>
            </a:r>
          </a:p>
          <a:p>
            <a:pPr>
              <a:buClr>
                <a:srgbClr val="FF0000"/>
              </a:buClr>
              <a:buFont typeface="Wingdings" panose="05000000000000000000" pitchFamily="2" charset="2"/>
              <a:buChar char="§"/>
            </a:pPr>
            <a:r>
              <a:rPr lang="en-US" dirty="0"/>
              <a:t>Liu, X., Jiang, D., Tao, B., Xiang, F., Jiang, G., Sun, Y., Kong, J. and Li, G., 2023. A systematic review of digital twin about physical entities, virtual models, twin data, and applications. Advanced Engineering Informatics, 55, p.101876.</a:t>
            </a:r>
          </a:p>
        </p:txBody>
      </p:sp>
    </p:spTree>
    <p:extLst>
      <p:ext uri="{BB962C8B-B14F-4D97-AF65-F5344CB8AC3E}">
        <p14:creationId xmlns:p14="http://schemas.microsoft.com/office/powerpoint/2010/main" val="526650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Thank You</a:t>
            </a:r>
          </a:p>
        </p:txBody>
      </p:sp>
    </p:spTree>
    <p:extLst>
      <p:ext uri="{BB962C8B-B14F-4D97-AF65-F5344CB8AC3E}">
        <p14:creationId xmlns:p14="http://schemas.microsoft.com/office/powerpoint/2010/main" val="4204692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Introduction</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dirty="0"/>
              <a:t>What is a </a:t>
            </a:r>
            <a:r>
              <a:rPr lang="en-US" b="1" dirty="0"/>
              <a:t>systematic review</a:t>
            </a:r>
            <a:r>
              <a:rPr lang="en-US" dirty="0"/>
              <a:t>? </a:t>
            </a:r>
          </a:p>
          <a:p>
            <a:pPr>
              <a:buClr>
                <a:srgbClr val="FF0000"/>
              </a:buClr>
              <a:buFont typeface="Wingdings" panose="05000000000000000000" pitchFamily="2" charset="2"/>
              <a:buChar char="§"/>
            </a:pPr>
            <a:r>
              <a:rPr lang="en-US" dirty="0"/>
              <a:t>Why are systematic reviews crucial in academic research?</a:t>
            </a:r>
          </a:p>
          <a:p>
            <a:pPr>
              <a:buClr>
                <a:srgbClr val="FF0000"/>
              </a:buClr>
              <a:buFont typeface="Wingdings" panose="05000000000000000000" pitchFamily="2" charset="2"/>
              <a:buChar char="§"/>
            </a:pPr>
            <a:r>
              <a:rPr lang="en-US" dirty="0"/>
              <a:t>Difference between systematic reviews and traditional literature reviews</a:t>
            </a:r>
          </a:p>
          <a:p>
            <a:pPr>
              <a:buClr>
                <a:srgbClr val="FF0000"/>
              </a:buClr>
              <a:buFont typeface="Wingdings" panose="05000000000000000000" pitchFamily="2" charset="2"/>
              <a:buChar char="§"/>
            </a:pPr>
            <a:endParaRPr lang="en-US" dirty="0"/>
          </a:p>
        </p:txBody>
      </p:sp>
    </p:spTree>
    <p:extLst>
      <p:ext uri="{BB962C8B-B14F-4D97-AF65-F5344CB8AC3E}">
        <p14:creationId xmlns:p14="http://schemas.microsoft.com/office/powerpoint/2010/main" val="102561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What is a systematic review?</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dirty="0"/>
              <a:t>A systematic review is a research method that aims to collate and summarize all the available research evidence on a specific topic. </a:t>
            </a:r>
          </a:p>
          <a:p>
            <a:pPr>
              <a:buClr>
                <a:srgbClr val="FF0000"/>
              </a:buClr>
              <a:buFont typeface="Wingdings" panose="05000000000000000000" pitchFamily="2" charset="2"/>
              <a:buChar char="§"/>
            </a:pPr>
            <a:r>
              <a:rPr lang="en-US" dirty="0"/>
              <a:t>It is a rigorous and transparent process that follows a set of steps to identify, appraise, and synthesize the evidence. </a:t>
            </a:r>
          </a:p>
        </p:txBody>
      </p:sp>
    </p:spTree>
    <p:extLst>
      <p:ext uri="{BB962C8B-B14F-4D97-AF65-F5344CB8AC3E}">
        <p14:creationId xmlns:p14="http://schemas.microsoft.com/office/powerpoint/2010/main" val="584236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What is a systematic review?</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dirty="0"/>
              <a:t>The process involves:</a:t>
            </a:r>
          </a:p>
          <a:p>
            <a:pPr marL="858838" lvl="1" indent="-401638">
              <a:buClr>
                <a:srgbClr val="00B0F0"/>
              </a:buClr>
              <a:buFont typeface="Calibri" panose="020F0502020204030204" pitchFamily="34" charset="0"/>
              <a:buChar char="―"/>
            </a:pPr>
            <a:r>
              <a:rPr lang="en-US" dirty="0"/>
              <a:t>Defining a </a:t>
            </a:r>
            <a:r>
              <a:rPr lang="en-US" b="1" dirty="0"/>
              <a:t>clear research question</a:t>
            </a:r>
            <a:r>
              <a:rPr lang="en-US" dirty="0"/>
              <a:t>.</a:t>
            </a:r>
          </a:p>
          <a:p>
            <a:pPr marL="858838" lvl="1" indent="-401638">
              <a:buClr>
                <a:srgbClr val="00B0F0"/>
              </a:buClr>
              <a:buFont typeface="Calibri" panose="020F0502020204030204" pitchFamily="34" charset="0"/>
              <a:buChar char="―"/>
            </a:pPr>
            <a:r>
              <a:rPr lang="en-US" dirty="0"/>
              <a:t>Developing a </a:t>
            </a:r>
            <a:r>
              <a:rPr lang="en-US" b="1" dirty="0"/>
              <a:t>protocol</a:t>
            </a:r>
            <a:r>
              <a:rPr lang="en-US" dirty="0"/>
              <a:t> that outlines the methods to be used.</a:t>
            </a:r>
          </a:p>
          <a:p>
            <a:pPr marL="858838" lvl="1" indent="-401638">
              <a:buClr>
                <a:srgbClr val="00B0F0"/>
              </a:buClr>
              <a:buFont typeface="Calibri" panose="020F0502020204030204" pitchFamily="34" charset="0"/>
              <a:buChar char="―"/>
            </a:pPr>
            <a:r>
              <a:rPr lang="en-US" dirty="0"/>
              <a:t>Conducting a comprehensive literature search in multiple </a:t>
            </a:r>
            <a:r>
              <a:rPr lang="en-US" b="1" dirty="0"/>
              <a:t>databases</a:t>
            </a:r>
            <a:r>
              <a:rPr lang="en-US" dirty="0"/>
              <a:t> to identify relevant studies - This search should be comprehensive and unbiased, and it should be documented so that it can be replicated by others</a:t>
            </a:r>
          </a:p>
          <a:p>
            <a:pPr marL="858838" lvl="1" indent="-401638">
              <a:buClr>
                <a:srgbClr val="00B0F0"/>
              </a:buClr>
              <a:buFont typeface="Calibri" panose="020F0502020204030204" pitchFamily="34" charset="0"/>
              <a:buChar char="―"/>
            </a:pPr>
            <a:r>
              <a:rPr lang="en-US" dirty="0"/>
              <a:t>Screening the studies - Selecting studies based on predefined criteria.</a:t>
            </a:r>
          </a:p>
          <a:p>
            <a:pPr marL="858838" lvl="1" indent="-401638">
              <a:buClr>
                <a:srgbClr val="00B0F0"/>
              </a:buClr>
              <a:buFont typeface="Calibri" panose="020F0502020204030204" pitchFamily="34" charset="0"/>
              <a:buChar char="―"/>
            </a:pPr>
            <a:r>
              <a:rPr lang="en-US" b="1" dirty="0"/>
              <a:t>Appraising the studies </a:t>
            </a:r>
            <a:r>
              <a:rPr lang="en-US" dirty="0"/>
              <a:t>- Assessing the quality of the included studies.</a:t>
            </a:r>
          </a:p>
          <a:p>
            <a:pPr marL="858838" lvl="1" indent="-401638">
              <a:buClr>
                <a:srgbClr val="00B0F0"/>
              </a:buClr>
              <a:buFont typeface="Calibri" panose="020F0502020204030204" pitchFamily="34" charset="0"/>
              <a:buChar char="―"/>
            </a:pPr>
            <a:r>
              <a:rPr lang="en-US" dirty="0"/>
              <a:t>Extracting and synthesizing data from the studies.</a:t>
            </a:r>
          </a:p>
          <a:p>
            <a:pPr marL="858838" lvl="1" indent="-401638">
              <a:buClr>
                <a:srgbClr val="00B0F0"/>
              </a:buClr>
              <a:buFont typeface="Calibri" panose="020F0502020204030204" pitchFamily="34" charset="0"/>
              <a:buChar char="―"/>
            </a:pPr>
            <a:r>
              <a:rPr lang="en-US" dirty="0"/>
              <a:t>Drawing conclusions based on the evidence.</a:t>
            </a:r>
          </a:p>
          <a:p>
            <a:pPr>
              <a:buClr>
                <a:srgbClr val="FF0000"/>
              </a:buClr>
              <a:buFont typeface="Wingdings" panose="05000000000000000000" pitchFamily="2" charset="2"/>
              <a:buChar char="§"/>
            </a:pPr>
            <a:endParaRPr lang="en-US" dirty="0"/>
          </a:p>
        </p:txBody>
      </p:sp>
    </p:spTree>
    <p:extLst>
      <p:ext uri="{BB962C8B-B14F-4D97-AF65-F5344CB8AC3E}">
        <p14:creationId xmlns:p14="http://schemas.microsoft.com/office/powerpoint/2010/main" val="3274695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Why systematic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fontScale="92500" lnSpcReduction="20000"/>
          </a:bodyPr>
          <a:lstStyle/>
          <a:p>
            <a:pPr>
              <a:buClr>
                <a:srgbClr val="FF0000"/>
              </a:buClr>
              <a:buFont typeface="Wingdings" panose="05000000000000000000" pitchFamily="2" charset="2"/>
              <a:buChar char="§"/>
            </a:pPr>
            <a:r>
              <a:rPr lang="en-US" b="1" dirty="0"/>
              <a:t>Evidence Synthesis</a:t>
            </a:r>
            <a:r>
              <a:rPr lang="en-US" dirty="0"/>
              <a:t>: They provide a comprehensive summary of the existing literature on a specific topic, allowing researchers to understand the current state of knowledge.</a:t>
            </a:r>
          </a:p>
          <a:p>
            <a:pPr>
              <a:buClr>
                <a:srgbClr val="FF0000"/>
              </a:buClr>
              <a:buFont typeface="Wingdings" panose="05000000000000000000" pitchFamily="2" charset="2"/>
              <a:buChar char="§"/>
            </a:pPr>
            <a:r>
              <a:rPr lang="en-US" b="1" dirty="0"/>
              <a:t>Informed Decision-making</a:t>
            </a:r>
            <a:r>
              <a:rPr lang="en-US" dirty="0"/>
              <a:t>: For professionals and policymakers, systematic reviews offer evidence-based insights that can guide decisions in healthcare, education, and other sectors.</a:t>
            </a:r>
          </a:p>
          <a:p>
            <a:pPr>
              <a:buClr>
                <a:srgbClr val="FF0000"/>
              </a:buClr>
              <a:buFont typeface="Wingdings" panose="05000000000000000000" pitchFamily="2" charset="2"/>
              <a:buChar char="§"/>
            </a:pPr>
            <a:r>
              <a:rPr lang="en-US" b="1" dirty="0"/>
              <a:t>Identifying Research Gaps</a:t>
            </a:r>
            <a:r>
              <a:rPr lang="en-US" dirty="0"/>
              <a:t>: By synthesizing all known evidence, systematic reviews can highlight areas where further research is needed.</a:t>
            </a:r>
          </a:p>
          <a:p>
            <a:pPr>
              <a:buClr>
                <a:srgbClr val="FF0000"/>
              </a:buClr>
              <a:buFont typeface="Wingdings" panose="05000000000000000000" pitchFamily="2" charset="2"/>
              <a:buChar char="§"/>
            </a:pPr>
            <a:r>
              <a:rPr lang="en-US" b="1" dirty="0"/>
              <a:t>Reducing Redundancy</a:t>
            </a:r>
            <a:r>
              <a:rPr lang="en-US" dirty="0"/>
              <a:t>: They prevent unnecessary duplication of research efforts by providing clear insights into what is already known.</a:t>
            </a:r>
          </a:p>
          <a:p>
            <a:pPr>
              <a:buClr>
                <a:srgbClr val="FF0000"/>
              </a:buClr>
              <a:buFont typeface="Wingdings" panose="05000000000000000000" pitchFamily="2" charset="2"/>
              <a:buChar char="§"/>
            </a:pPr>
            <a:r>
              <a:rPr lang="en-US" b="1" dirty="0"/>
              <a:t>High Credibility</a:t>
            </a:r>
            <a:r>
              <a:rPr lang="en-US" dirty="0"/>
              <a:t>: Due to their rigorous methodology, systematic reviews are often considered a high level of evidence in the research hierarchy.</a:t>
            </a:r>
          </a:p>
        </p:txBody>
      </p:sp>
    </p:spTree>
    <p:extLst>
      <p:ext uri="{BB962C8B-B14F-4D97-AF65-F5344CB8AC3E}">
        <p14:creationId xmlns:p14="http://schemas.microsoft.com/office/powerpoint/2010/main" val="347662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b="1" dirty="0"/>
              <a:t>Methodology</a:t>
            </a:r>
            <a:endParaRPr lang="en-US" dirty="0"/>
          </a:p>
          <a:p>
            <a:pPr marL="796925" lvl="1" indent="-339725">
              <a:buClr>
                <a:srgbClr val="00B0F0"/>
              </a:buClr>
              <a:buFont typeface="Calibri" panose="020F0502020204030204" pitchFamily="34" charset="0"/>
              <a:buChar char="―"/>
            </a:pPr>
            <a:r>
              <a:rPr lang="en-US" b="1" dirty="0"/>
              <a:t>Systematic Review</a:t>
            </a:r>
            <a:r>
              <a:rPr lang="en-US" dirty="0"/>
              <a:t>: Follows a strict and predefined protocol, ensuring transparency and reproducibility. Every step, from the literature search to data extraction, is systematic and explicit.</a:t>
            </a:r>
          </a:p>
          <a:p>
            <a:pPr marL="796925" lvl="1" indent="-339725">
              <a:buClr>
                <a:srgbClr val="00B0F0"/>
              </a:buClr>
              <a:buFont typeface="Calibri" panose="020F0502020204030204" pitchFamily="34" charset="0"/>
              <a:buChar char="―"/>
            </a:pPr>
            <a:r>
              <a:rPr lang="en-US" b="1" dirty="0"/>
              <a:t>Traditional Literature Review</a:t>
            </a:r>
            <a:r>
              <a:rPr lang="en-US" dirty="0"/>
              <a:t>: Often lacks a strict protocol. The approach might be more subjective, and the methods are not always explicitly stated.</a:t>
            </a:r>
          </a:p>
        </p:txBody>
      </p:sp>
    </p:spTree>
    <p:extLst>
      <p:ext uri="{BB962C8B-B14F-4D97-AF65-F5344CB8AC3E}">
        <p14:creationId xmlns:p14="http://schemas.microsoft.com/office/powerpoint/2010/main" val="51505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b="1" dirty="0"/>
              <a:t>Purpose</a:t>
            </a:r>
            <a:endParaRPr lang="en-US" dirty="0"/>
          </a:p>
          <a:p>
            <a:pPr marL="796925" lvl="1" indent="-339725">
              <a:buClr>
                <a:srgbClr val="00B0F0"/>
              </a:buClr>
              <a:buFont typeface="Calibri" panose="020F0502020204030204" pitchFamily="34" charset="0"/>
              <a:buChar char="―"/>
            </a:pPr>
            <a:r>
              <a:rPr lang="en-US" b="1" dirty="0"/>
              <a:t>Systematic Review</a:t>
            </a:r>
            <a:r>
              <a:rPr lang="en-US" dirty="0"/>
              <a:t>: To answer a specific research question by synthesizing all relevant evidence.</a:t>
            </a:r>
          </a:p>
          <a:p>
            <a:pPr marL="796925" lvl="1" indent="-339725">
              <a:buClr>
                <a:srgbClr val="00B0F0"/>
              </a:buClr>
              <a:buFont typeface="Calibri" panose="020F0502020204030204" pitchFamily="34" charset="0"/>
              <a:buChar char="―"/>
            </a:pPr>
            <a:r>
              <a:rPr lang="en-US" b="1" dirty="0"/>
              <a:t>Traditional Literature Review</a:t>
            </a:r>
            <a:r>
              <a:rPr lang="en-US" dirty="0"/>
              <a:t>: To provide a general overview of a topic, often without a specific research question in mind.</a:t>
            </a:r>
          </a:p>
        </p:txBody>
      </p:sp>
    </p:spTree>
    <p:extLst>
      <p:ext uri="{BB962C8B-B14F-4D97-AF65-F5344CB8AC3E}">
        <p14:creationId xmlns:p14="http://schemas.microsoft.com/office/powerpoint/2010/main" val="1108324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4DD4-D143-46E5-832F-3DAE2855999D}"/>
              </a:ext>
            </a:extLst>
          </p:cNvPr>
          <p:cNvSpPr>
            <a:spLocks noGrp="1"/>
          </p:cNvSpPr>
          <p:nvPr>
            <p:ph type="title"/>
          </p:nvPr>
        </p:nvSpPr>
        <p:spPr/>
        <p:txBody>
          <a:bodyPr/>
          <a:lstStyle/>
          <a:p>
            <a:r>
              <a:rPr lang="en-US" b="1" dirty="0">
                <a:solidFill>
                  <a:srgbClr val="FF0000"/>
                </a:solidFill>
              </a:rPr>
              <a:t>|</a:t>
            </a:r>
            <a:r>
              <a:rPr lang="en-US" b="1" dirty="0">
                <a:solidFill>
                  <a:srgbClr val="00B0F0"/>
                </a:solidFill>
              </a:rPr>
              <a:t>Systematic reviews - Literature reviews</a:t>
            </a:r>
          </a:p>
        </p:txBody>
      </p:sp>
      <p:sp>
        <p:nvSpPr>
          <p:cNvPr id="3" name="Content Placeholder 2">
            <a:extLst>
              <a:ext uri="{FF2B5EF4-FFF2-40B4-BE49-F238E27FC236}">
                <a16:creationId xmlns:a16="http://schemas.microsoft.com/office/drawing/2014/main" id="{F2AE9685-6E3A-4943-A336-871C00815C20}"/>
              </a:ext>
            </a:extLst>
          </p:cNvPr>
          <p:cNvSpPr>
            <a:spLocks noGrp="1"/>
          </p:cNvSpPr>
          <p:nvPr>
            <p:ph idx="1"/>
          </p:nvPr>
        </p:nvSpPr>
        <p:spPr/>
        <p:txBody>
          <a:bodyPr>
            <a:normAutofit/>
          </a:bodyPr>
          <a:lstStyle/>
          <a:p>
            <a:pPr>
              <a:buClr>
                <a:srgbClr val="FF0000"/>
              </a:buClr>
              <a:buFont typeface="Wingdings" panose="05000000000000000000" pitchFamily="2" charset="2"/>
              <a:buChar char="§"/>
            </a:pPr>
            <a:r>
              <a:rPr lang="en-US" b="1" dirty="0"/>
              <a:t>Scope</a:t>
            </a:r>
            <a:endParaRPr lang="en-US" dirty="0"/>
          </a:p>
          <a:p>
            <a:pPr marL="796925" lvl="1" indent="-339725">
              <a:buClr>
                <a:srgbClr val="00B0F0"/>
              </a:buClr>
              <a:buFont typeface="Calibri" panose="020F0502020204030204" pitchFamily="34" charset="0"/>
              <a:buChar char="―"/>
            </a:pPr>
            <a:r>
              <a:rPr lang="en-US" b="1" dirty="0"/>
              <a:t>Systematic Review</a:t>
            </a:r>
            <a:r>
              <a:rPr lang="en-US" dirty="0"/>
              <a:t>: Comprehensive and includes all relevant studies on a topic.</a:t>
            </a:r>
          </a:p>
          <a:p>
            <a:pPr marL="796925" lvl="1" indent="-339725">
              <a:buClr>
                <a:srgbClr val="00B0F0"/>
              </a:buClr>
              <a:buFont typeface="Calibri" panose="020F0502020204030204" pitchFamily="34" charset="0"/>
              <a:buChar char="―"/>
            </a:pPr>
            <a:r>
              <a:rPr lang="en-US" b="1" dirty="0"/>
              <a:t>Traditional Literature Review</a:t>
            </a:r>
            <a:r>
              <a:rPr lang="en-US" dirty="0"/>
              <a:t>: May be selective, including only a subset of studies or those deemed most relevant by the author.</a:t>
            </a:r>
          </a:p>
        </p:txBody>
      </p:sp>
    </p:spTree>
    <p:extLst>
      <p:ext uri="{BB962C8B-B14F-4D97-AF65-F5344CB8AC3E}">
        <p14:creationId xmlns:p14="http://schemas.microsoft.com/office/powerpoint/2010/main" val="1011373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4879</TotalTime>
  <Words>1939</Words>
  <Application>Microsoft Office PowerPoint</Application>
  <PresentationFormat>Widescreen</PresentationFormat>
  <Paragraphs>126</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Wingdings</vt:lpstr>
      <vt:lpstr>Office Theme</vt:lpstr>
      <vt:lpstr>The Art and Science of Systematic Reviews | Academic Research</vt:lpstr>
      <vt:lpstr>|Agenda</vt:lpstr>
      <vt:lpstr>|Introduction</vt:lpstr>
      <vt:lpstr>|What is a systematic review?</vt:lpstr>
      <vt:lpstr>|What is a systematic review?</vt:lpstr>
      <vt:lpstr>|Why systematic reviews?</vt:lpstr>
      <vt:lpstr>|Systematic reviews - Literature reviews</vt:lpstr>
      <vt:lpstr>|Systematic reviews - Literature reviews</vt:lpstr>
      <vt:lpstr>|Systematic reviews - Literature reviews</vt:lpstr>
      <vt:lpstr>|Systematic reviews - Literature reviews</vt:lpstr>
      <vt:lpstr>|Systematic reviews - Literature reviews</vt:lpstr>
      <vt:lpstr>|Systematic reviews - Literature reviews</vt:lpstr>
      <vt:lpstr>|Why you need a protocol before starting?</vt:lpstr>
      <vt:lpstr>|Registering your review (e.g., PROSPERO)?</vt:lpstr>
      <vt:lpstr>|Registering your review (e.g., PROSPERO)?</vt:lpstr>
      <vt:lpstr>|Registering your review (e.g., PROSPERO)?</vt:lpstr>
      <vt:lpstr>|Components of a Systematic Review Protocol</vt:lpstr>
      <vt:lpstr>|Components of a Systematic Review Protocol</vt:lpstr>
      <vt:lpstr>|Components of a Systematic Review Protocol</vt:lpstr>
      <vt:lpstr>|PRISMA</vt:lpstr>
      <vt:lpstr>|PRISMA</vt:lpstr>
      <vt:lpstr>|Examples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Lecture 01: |Sampling </dc:title>
  <dc:creator>MOUSTAFA ABDELKHALEK ELHUSSEI</dc:creator>
  <cp:lastModifiedBy>MOUSTAFA ABDELKHALEK ELHUSSEI</cp:lastModifiedBy>
  <cp:revision>246</cp:revision>
  <dcterms:created xsi:type="dcterms:W3CDTF">2021-09-02T08:55:21Z</dcterms:created>
  <dcterms:modified xsi:type="dcterms:W3CDTF">2023-09-17T17:39:05Z</dcterms:modified>
</cp:coreProperties>
</file>